
<file path=[Content_Types].xml><?xml version="1.0" encoding="utf-8"?>
<Types xmlns="http://schemas.openxmlformats.org/package/2006/content-types">
  <Default Extension="jpeg" ContentType="image/jpeg"/>
  <Default Extension="JPG" ContentType="image/.jpg"/>
  <Default Extension="png" ContentType="image/png"/>
  <Default Extension="mp4" ContentType="video/mp4"/>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Override1.xml" ContentType="application/vnd.openxmlformats-officedocument.themeOverrid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
  </p:notesMasterIdLst>
  <p:handoutMasterIdLst>
    <p:handoutMasterId r:id="rId20"/>
  </p:handoutMasterIdLst>
  <p:sldIdLst>
    <p:sldId id="462" r:id="rId3"/>
    <p:sldId id="384" r:id="rId4"/>
    <p:sldId id="463" r:id="rId6"/>
    <p:sldId id="445" r:id="rId7"/>
    <p:sldId id="465" r:id="rId8"/>
    <p:sldId id="415" r:id="rId9"/>
    <p:sldId id="446" r:id="rId10"/>
    <p:sldId id="470" r:id="rId11"/>
    <p:sldId id="456" r:id="rId12"/>
    <p:sldId id="466" r:id="rId13"/>
    <p:sldId id="467" r:id="rId14"/>
    <p:sldId id="468" r:id="rId15"/>
    <p:sldId id="471" r:id="rId16"/>
    <p:sldId id="425" r:id="rId17"/>
    <p:sldId id="426" r:id="rId18"/>
    <p:sldId id="469" r:id="rId19"/>
  </p:sldIdLst>
  <p:sldSz cx="12192000" cy="6858000"/>
  <p:notesSz cx="6858000" cy="9144000"/>
  <p:custDataLst>
    <p:tags r:id="rId25"/>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dministrator" initials="A"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EEBF7"/>
    <a:srgbClr val="0070C0"/>
    <a:srgbClr val="FADBE8"/>
    <a:srgbClr val="FFCCCC"/>
    <a:srgbClr val="4D6EF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107" autoAdjust="0"/>
    <p:restoredTop sz="94660"/>
  </p:normalViewPr>
  <p:slideViewPr>
    <p:cSldViewPr snapToGrid="0">
      <p:cViewPr varScale="1">
        <p:scale>
          <a:sx n="87" d="100"/>
          <a:sy n="87" d="100"/>
        </p:scale>
        <p:origin x="124" y="6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notesMaster" Target="notesMasters/notesMaster1.xml"/><Relationship Id="rId4" Type="http://schemas.openxmlformats.org/officeDocument/2006/relationships/slide" Target="slides/slide2.xml"/><Relationship Id="rId3" Type="http://schemas.openxmlformats.org/officeDocument/2006/relationships/slide" Target="slides/slide1.xml"/><Relationship Id="rId25" Type="http://schemas.openxmlformats.org/officeDocument/2006/relationships/tags" Target="tags/tag3.xml"/><Relationship Id="rId24" Type="http://schemas.openxmlformats.org/officeDocument/2006/relationships/commentAuthors" Target="commentAuthors.xml"/><Relationship Id="rId23" Type="http://schemas.openxmlformats.org/officeDocument/2006/relationships/tableStyles" Target="tableStyles.xml"/><Relationship Id="rId22" Type="http://schemas.openxmlformats.org/officeDocument/2006/relationships/viewProps" Target="viewProps.xml"/><Relationship Id="rId21" Type="http://schemas.openxmlformats.org/officeDocument/2006/relationships/presProps" Target="presProps.xml"/><Relationship Id="rId20" Type="http://schemas.openxmlformats.org/officeDocument/2006/relationships/handoutMaster" Target="handoutMasters/handoutMaster1.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7F435F1-BC2C-432F-AB22-B3A12682CA18}"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814BCD7-1B3F-4B2E-915C-8B307C14B093}"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C132C99A-D759-4CEF-8BA1-A6673CD065C7}"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C132C99A-D759-4CEF-8BA1-A6673CD065C7}"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C132C99A-D759-4CEF-8BA1-A6673CD065C7}"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C132C99A-D759-4CEF-8BA1-A6673CD065C7}"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C132C99A-D759-4CEF-8BA1-A6673CD065C7}"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C132C99A-D759-4CEF-8BA1-A6673CD065C7}"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C132C99A-D759-4CEF-8BA1-A6673CD065C7}"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C132C99A-D759-4CEF-8BA1-A6673CD065C7}"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C132C99A-D759-4CEF-8BA1-A6673CD065C7}"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C132C99A-D759-4CEF-8BA1-A6673CD065C7}"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C132C99A-D759-4CEF-8BA1-A6673CD065C7}"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C132C99A-D759-4CEF-8BA1-A6673CD065C7}"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98246493-6D00-4747-9AC1-9A3141614F96}"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9C38225-B6DE-479C-8FF2-0E08F4FAF1C5}"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800">
        <p14:flythrough/>
      </p:transition>
    </mc:Choice>
    <mc:Fallback>
      <p:transition spd="slow">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98246493-6D00-4747-9AC1-9A3141614F96}"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9C38225-B6DE-479C-8FF2-0E08F4FAF1C5}"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800">
        <p14:flythrough/>
      </p:transition>
    </mc:Choice>
    <mc:Fallback>
      <p:transition spd="slow">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98246493-6D00-4747-9AC1-9A3141614F96}"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9C38225-B6DE-479C-8FF2-0E08F4FAF1C5}"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800">
        <p14:flythrough/>
      </p:transition>
    </mc:Choice>
    <mc:Fallback>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98246493-6D00-4747-9AC1-9A3141614F96}"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9C38225-B6DE-479C-8FF2-0E08F4FAF1C5}"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800">
        <p14:flythrough/>
      </p:transition>
    </mc:Choice>
    <mc:Fallback>
      <p:transition spd="slow">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98246493-6D00-4747-9AC1-9A3141614F96}"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9C38225-B6DE-479C-8FF2-0E08F4FAF1C5}"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800">
        <p14:flythrough/>
      </p:transition>
    </mc:Choice>
    <mc:Fallback>
      <p:transition spd="slow">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日期占位符 4"/>
          <p:cNvSpPr>
            <a:spLocks noGrp="1"/>
          </p:cNvSpPr>
          <p:nvPr>
            <p:ph type="dt" sz="half" idx="10"/>
          </p:nvPr>
        </p:nvSpPr>
        <p:spPr/>
        <p:txBody>
          <a:bodyPr/>
          <a:lstStyle/>
          <a:p>
            <a:fld id="{98246493-6D00-4747-9AC1-9A3141614F96}"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9C38225-B6DE-479C-8FF2-0E08F4FAF1C5}"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800">
        <p14:flythrough/>
      </p:transition>
    </mc:Choice>
    <mc:Fallback>
      <p:transition spd="slow">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nvPr>
        </p:nvSpPr>
        <p:spPr/>
        <p:txBody>
          <a:bodyPr/>
          <a:lstStyle/>
          <a:p>
            <a:fld id="{98246493-6D00-4747-9AC1-9A3141614F96}"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D9C38225-B6DE-479C-8FF2-0E08F4FAF1C5}"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800">
        <p14:flythrough/>
      </p:transition>
    </mc:Choice>
    <mc:Fallback>
      <p:transition spd="slow">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98246493-6D00-4747-9AC1-9A3141614F96}"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D9C38225-B6DE-479C-8FF2-0E08F4FAF1C5}"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800">
        <p14:flythrough/>
      </p:transition>
    </mc:Choice>
    <mc:Fallback>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98246493-6D00-4747-9AC1-9A3141614F96}"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D9C38225-B6DE-479C-8FF2-0E08F4FAF1C5}"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800">
        <p14:flythrough/>
      </p:transition>
    </mc:Choice>
    <mc:Fallback>
      <p:transition spd="slow">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98246493-6D00-4747-9AC1-9A3141614F96}"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9C38225-B6DE-479C-8FF2-0E08F4FAF1C5}"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800">
        <p14:flythrough/>
      </p:transition>
    </mc:Choice>
    <mc:Fallback>
      <p:transition spd="slow">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98246493-6D00-4747-9AC1-9A3141614F96}"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9C38225-B6DE-479C-8FF2-0E08F4FAF1C5}"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800">
        <p14:flythrough/>
      </p:transition>
    </mc:Choice>
    <mc:Fallback>
      <p:transition spd="slow">
        <p:fade/>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8246493-6D00-4747-9AC1-9A3141614F96}"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9C38225-B6DE-479C-8FF2-0E08F4FAF1C5}"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mc:Choice xmlns:p14="http://schemas.microsoft.com/office/powerpoint/2010/main" Requires="p14">
      <p:transition spd="slow" p14:dur="800">
        <p14:flythrough/>
      </p:transition>
    </mc:Choice>
    <mc:Fallback>
      <p:transition spd="slow">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7.xml"/><Relationship Id="rId1" Type="http://schemas.openxmlformats.org/officeDocument/2006/relationships/tags" Target="../tags/tag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0.pn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7.xml"/><Relationship Id="rId1" Type="http://schemas.openxmlformats.org/officeDocument/2006/relationships/image" Target="../media/image11.pn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4" Type="http://schemas.openxmlformats.org/officeDocument/2006/relationships/notesSlide" Target="../notesSlides/notesSlide12.xml"/><Relationship Id="rId3" Type="http://schemas.openxmlformats.org/officeDocument/2006/relationships/slideLayout" Target="../slideLayouts/slideLayout7.xml"/><Relationship Id="rId2" Type="http://schemas.openxmlformats.org/officeDocument/2006/relationships/image" Target="../media/image13.png"/><Relationship Id="rId1" Type="http://schemas.openxmlformats.org/officeDocument/2006/relationships/image" Target="../media/image12.png"/></Relationships>
</file>

<file path=ppt/slides/_rels/slide2.xml.rels><?xml version="1.0" encoding="UTF-8" standalone="yes"?>
<Relationships xmlns="http://schemas.openxmlformats.org/package/2006/relationships"><Relationship Id="rId5" Type="http://schemas.openxmlformats.org/officeDocument/2006/relationships/notesSlide" Target="../notesSlides/notesSlide1.xml"/><Relationship Id="rId4" Type="http://schemas.openxmlformats.org/officeDocument/2006/relationships/slideLayout" Target="../slideLayouts/slideLayout7.xml"/><Relationship Id="rId3" Type="http://schemas.openxmlformats.org/officeDocument/2006/relationships/themeOverride" Target="../theme/themeOverride1.xml"/><Relationship Id="rId2" Type="http://schemas.openxmlformats.org/officeDocument/2006/relationships/image" Target="../media/image3.png"/><Relationship Id="rId1" Type="http://schemas.openxmlformats.org/officeDocument/2006/relationships/image" Target="../media/image2.jpe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4.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5" Type="http://schemas.openxmlformats.org/officeDocument/2006/relationships/notesSlide" Target="../notesSlides/notesSlide3.xml"/><Relationship Id="rId4" Type="http://schemas.openxmlformats.org/officeDocument/2006/relationships/slideLayout" Target="../slideLayouts/slideLayout7.xml"/><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image" Target="../media/image5.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7.xml"/><Relationship Id="rId1" Type="http://schemas.openxmlformats.org/officeDocument/2006/relationships/image" Target="../media/image8.png"/></Relationships>
</file>

<file path=ppt/slides/_rels/slide8.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9.png"/><Relationship Id="rId2" Type="http://schemas.microsoft.com/office/2007/relationships/media" Target="../media/media1.mp4"/><Relationship Id="rId1" Type="http://schemas.openxmlformats.org/officeDocument/2006/relationships/video" Target="../media/media1.mp4"/></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7.xml"/><Relationship Id="rId1" Type="http://schemas.openxmlformats.org/officeDocument/2006/relationships/tags" Target="../tags/tag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7"/>
          <p:cNvSpPr>
            <a:spLocks noChangeArrowheads="1"/>
          </p:cNvSpPr>
          <p:nvPr/>
        </p:nvSpPr>
        <p:spPr bwMode="auto">
          <a:xfrm>
            <a:off x="417830" y="825500"/>
            <a:ext cx="5927090" cy="49256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微软雅黑" panose="020B0503020204020204" pitchFamily="34" charset="-122"/>
                <a:sym typeface="Calibri" panose="020F050202020403020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微软雅黑" panose="020B0503020204020204" pitchFamily="34" charset="-122"/>
                <a:sym typeface="Calibri" panose="020F050202020403020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微软雅黑" panose="020B0503020204020204" pitchFamily="34" charset="-122"/>
                <a:sym typeface="Calibri" panose="020F050202020403020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微软雅黑" panose="020B0503020204020204" pitchFamily="34" charset="-122"/>
                <a:sym typeface="Calibri" panose="020F050202020403020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微软雅黑" panose="020B0503020204020204" pitchFamily="34" charset="-122"/>
                <a:sym typeface="Calibri" panose="020F050202020403020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微软雅黑" panose="020B0503020204020204" pitchFamily="34" charset="-122"/>
                <a:sym typeface="Calibri" panose="020F050202020403020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微软雅黑" panose="020B0503020204020204" pitchFamily="34" charset="-122"/>
                <a:sym typeface="Calibri" panose="020F050202020403020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微软雅黑" panose="020B0503020204020204" pitchFamily="34" charset="-122"/>
                <a:sym typeface="Calibri" panose="020F050202020403020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微软雅黑" panose="020B0503020204020204" pitchFamily="34" charset="-122"/>
                <a:sym typeface="Calibri" panose="020F0502020204030204" charset="0"/>
              </a:defRPr>
            </a:lvl9pPr>
          </a:lstStyle>
          <a:p>
            <a:pPr indent="609600" algn="just" fontAlgn="auto">
              <a:lnSpc>
                <a:spcPct val="150000"/>
              </a:lnSpc>
              <a:spcBef>
                <a:spcPct val="0"/>
              </a:spcBef>
              <a:buNone/>
              <a:extLst>
                <a:ext uri="{35155182-B16C-46BC-9424-99874614C6A1}">
                  <wpsdc:indentchars xmlns:wpsdc="http://www.wps.cn/officeDocument/2017/drawingmlCustomData" val="200" checksum="4158780845"/>
                </a:ext>
              </a:extLst>
            </a:pPr>
            <a:r>
              <a:rPr lang="zh-CN" altLang="en-US" sz="2400" dirty="0">
                <a:solidFill>
                  <a:srgbClr val="0070C0"/>
                </a:solidFill>
                <a:latin typeface="微软雅黑" panose="020B0503020204020204" pitchFamily="34" charset="-122"/>
              </a:rPr>
              <a:t>壮壮和小伙伴们决定运用算法设计一款可以查询时间且能与人互动的小程序</a:t>
            </a:r>
            <a:r>
              <a:rPr lang="en-US" altLang="zh-CN" sz="2400" dirty="0">
                <a:solidFill>
                  <a:srgbClr val="0070C0"/>
                </a:solidFill>
                <a:latin typeface="微软雅黑" panose="020B0503020204020204" pitchFamily="34" charset="-122"/>
              </a:rPr>
              <a:t>“</a:t>
            </a:r>
            <a:r>
              <a:rPr lang="zh-CN" altLang="en-US" sz="2400" dirty="0">
                <a:solidFill>
                  <a:srgbClr val="0070C0"/>
                </a:solidFill>
                <a:latin typeface="微软雅黑" panose="020B0503020204020204" pitchFamily="34" charset="-122"/>
              </a:rPr>
              <a:t>小智</a:t>
            </a:r>
            <a:r>
              <a:rPr lang="en-US" altLang="zh-CN" sz="2400" dirty="0">
                <a:solidFill>
                  <a:srgbClr val="0070C0"/>
                </a:solidFill>
                <a:latin typeface="微软雅黑" panose="020B0503020204020204" pitchFamily="34" charset="-122"/>
              </a:rPr>
              <a:t>”</a:t>
            </a:r>
            <a:r>
              <a:rPr lang="zh-CN" altLang="en-US" sz="2400" dirty="0">
                <a:solidFill>
                  <a:srgbClr val="0070C0"/>
                </a:solidFill>
                <a:latin typeface="微软雅黑" panose="020B0503020204020204" pitchFamily="34" charset="-122"/>
              </a:rPr>
              <a:t>。在设计过程中，他们学会了运用加密算法保护信息安全，用二分法快速猜数，用多分支结构判断闰年与平年</a:t>
            </a:r>
            <a:r>
              <a:rPr lang="en-US" altLang="zh-CN" sz="2400" dirty="0">
                <a:solidFill>
                  <a:srgbClr val="0070C0"/>
                </a:solidFill>
                <a:latin typeface="微软雅黑" panose="020B0503020204020204" pitchFamily="34" charset="-122"/>
              </a:rPr>
              <a:t>……</a:t>
            </a:r>
            <a:endParaRPr lang="en-US" altLang="zh-CN" sz="2400" dirty="0">
              <a:solidFill>
                <a:srgbClr val="0070C0"/>
              </a:solidFill>
              <a:latin typeface="微软雅黑" panose="020B0503020204020204" pitchFamily="34" charset="-122"/>
            </a:endParaRPr>
          </a:p>
        </p:txBody>
      </p:sp>
      <p:sp>
        <p:nvSpPr>
          <p:cNvPr id="4" name="矩形: 圆角 3"/>
          <p:cNvSpPr/>
          <p:nvPr/>
        </p:nvSpPr>
        <p:spPr>
          <a:xfrm>
            <a:off x="419070" y="364018"/>
            <a:ext cx="1680392" cy="461664"/>
          </a:xfrm>
          <a:prstGeom prst="roundRect">
            <a:avLst/>
          </a:prstGeom>
          <a:solidFill>
            <a:srgbClr val="4D6E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latin typeface="阿里巴巴普惠体" panose="00020600040101010101" charset="-122"/>
                <a:ea typeface="阿里巴巴普惠体" panose="00020600040101010101" charset="-122"/>
                <a:cs typeface="+mn-ea"/>
                <a:sym typeface="+mn-lt"/>
              </a:rPr>
              <a:t>主题情境</a:t>
            </a:r>
            <a:endParaRPr lang="zh-CN" altLang="en-US" sz="2800" b="1" dirty="0">
              <a:latin typeface="阿里巴巴普惠体" panose="00020600040101010101" charset="-122"/>
              <a:ea typeface="阿里巴巴普惠体" panose="00020600040101010101" charset="-122"/>
              <a:cs typeface="+mn-ea"/>
              <a:sym typeface="+mn-lt"/>
            </a:endParaRPr>
          </a:p>
        </p:txBody>
      </p:sp>
      <p:pic>
        <p:nvPicPr>
          <p:cNvPr id="6" name="图片 5"/>
          <p:cNvPicPr>
            <a:picLocks noChangeAspect="1"/>
          </p:cNvPicPr>
          <p:nvPr/>
        </p:nvPicPr>
        <p:blipFill>
          <a:blip r:embed="rId1"/>
          <a:stretch>
            <a:fillRect/>
          </a:stretch>
        </p:blipFill>
        <p:spPr>
          <a:xfrm>
            <a:off x="6673215" y="825500"/>
            <a:ext cx="4885055" cy="488505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800">
        <p14:flythrough/>
      </p:transition>
    </mc:Choice>
    <mc:Fallback>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7"/>
          <p:cNvSpPr>
            <a:spLocks noChangeArrowheads="1"/>
          </p:cNvSpPr>
          <p:nvPr/>
        </p:nvSpPr>
        <p:spPr bwMode="auto">
          <a:xfrm>
            <a:off x="418465" y="825500"/>
            <a:ext cx="11541760" cy="30054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微软雅黑" panose="020B0503020204020204" pitchFamily="34" charset="-122"/>
                <a:sym typeface="Calibri" panose="020F050202020403020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微软雅黑" panose="020B0503020204020204" pitchFamily="34" charset="-122"/>
                <a:sym typeface="Calibri" panose="020F050202020403020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微软雅黑" panose="020B0503020204020204" pitchFamily="34" charset="-122"/>
                <a:sym typeface="Calibri" panose="020F050202020403020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微软雅黑" panose="020B0503020204020204" pitchFamily="34" charset="-122"/>
                <a:sym typeface="Calibri" panose="020F050202020403020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微软雅黑" panose="020B0503020204020204" pitchFamily="34" charset="-122"/>
                <a:sym typeface="Calibri" panose="020F050202020403020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微软雅黑" panose="020B0503020204020204" pitchFamily="34" charset="-122"/>
                <a:sym typeface="Calibri" panose="020F050202020403020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微软雅黑" panose="020B0503020204020204" pitchFamily="34" charset="-122"/>
                <a:sym typeface="Calibri" panose="020F050202020403020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微软雅黑" panose="020B0503020204020204" pitchFamily="34" charset="-122"/>
                <a:sym typeface="Calibri" panose="020F050202020403020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微软雅黑" panose="020B0503020204020204" pitchFamily="34" charset="-122"/>
                <a:sym typeface="Calibri" panose="020F0502020204030204" charset="0"/>
              </a:defRPr>
            </a:lvl9pPr>
          </a:lstStyle>
          <a:p>
            <a:pPr algn="just">
              <a:lnSpc>
                <a:spcPct val="150000"/>
              </a:lnSpc>
              <a:spcBef>
                <a:spcPct val="0"/>
              </a:spcBef>
              <a:buNone/>
            </a:pPr>
            <a:r>
              <a:rPr lang="en-US" altLang="zh-CN" sz="2400" dirty="0">
                <a:solidFill>
                  <a:srgbClr val="0070C0"/>
                </a:solidFill>
                <a:latin typeface="微软雅黑" panose="020B0503020204020204" pitchFamily="34" charset="-122"/>
              </a:rPr>
              <a:t>       </a:t>
            </a:r>
            <a:r>
              <a:rPr lang="zh-CN" altLang="en-US" sz="2400" dirty="0">
                <a:solidFill>
                  <a:srgbClr val="0070C0"/>
                </a:solidFill>
                <a:latin typeface="微软雅黑" panose="020B0503020204020204" pitchFamily="34" charset="-122"/>
              </a:rPr>
              <a:t>移位算法不仅可以移动字母，还可以移动汉字、数字、符号等不同类型的信息。以中文为例，体验用多行多列的方格实现更为复杂的移位加密算法。</a:t>
            </a:r>
            <a:endParaRPr lang="zh-CN" altLang="en-US" sz="2400" dirty="0">
              <a:solidFill>
                <a:srgbClr val="0070C0"/>
              </a:solidFill>
              <a:latin typeface="微软雅黑" panose="020B0503020204020204" pitchFamily="34" charset="-122"/>
            </a:endParaRPr>
          </a:p>
          <a:p>
            <a:pPr algn="just">
              <a:lnSpc>
                <a:spcPct val="150000"/>
              </a:lnSpc>
              <a:spcBef>
                <a:spcPct val="0"/>
              </a:spcBef>
              <a:buNone/>
            </a:pPr>
            <a:r>
              <a:rPr lang="en-US" altLang="zh-CN" sz="2400" dirty="0">
                <a:solidFill>
                  <a:srgbClr val="0070C0"/>
                </a:solidFill>
                <a:latin typeface="微软雅黑" panose="020B0503020204020204" pitchFamily="34" charset="-122"/>
              </a:rPr>
              <a:t>       </a:t>
            </a:r>
            <a:r>
              <a:rPr lang="zh-CN" altLang="en-US" sz="2400" dirty="0">
                <a:solidFill>
                  <a:srgbClr val="0070C0"/>
                </a:solidFill>
                <a:latin typeface="微软雅黑" panose="020B0503020204020204" pitchFamily="34" charset="-122"/>
              </a:rPr>
              <a:t>第</a:t>
            </a:r>
            <a:r>
              <a:rPr lang="en-US" altLang="zh-CN" sz="2400" dirty="0">
                <a:solidFill>
                  <a:srgbClr val="0070C0"/>
                </a:solidFill>
                <a:latin typeface="微软雅黑" panose="020B0503020204020204" pitchFamily="34" charset="-122"/>
              </a:rPr>
              <a:t> 2 </a:t>
            </a:r>
            <a:r>
              <a:rPr lang="zh-CN" altLang="en-US" sz="2400" dirty="0">
                <a:solidFill>
                  <a:srgbClr val="0070C0"/>
                </a:solidFill>
                <a:latin typeface="微软雅黑" panose="020B0503020204020204" pitchFamily="34" charset="-122"/>
              </a:rPr>
              <a:t>步：把奇数列的文字、标点符号依次下移</a:t>
            </a:r>
            <a:r>
              <a:rPr lang="en-US" altLang="zh-CN" sz="2400" dirty="0">
                <a:solidFill>
                  <a:srgbClr val="0070C0"/>
                </a:solidFill>
                <a:latin typeface="微软雅黑" panose="020B0503020204020204" pitchFamily="34" charset="-122"/>
              </a:rPr>
              <a:t> 1 </a:t>
            </a:r>
            <a:r>
              <a:rPr lang="zh-CN" altLang="en-US" sz="2400" dirty="0">
                <a:solidFill>
                  <a:srgbClr val="0070C0"/>
                </a:solidFill>
                <a:latin typeface="微软雅黑" panose="020B0503020204020204" pitchFamily="34" charset="-122"/>
              </a:rPr>
              <a:t>行，找到对应的方格填入，下移超过最后一行的文字，回到第一行继续下移替换，构成密文。</a:t>
            </a:r>
            <a:endParaRPr lang="zh-CN" altLang="en-US" sz="2400" dirty="0">
              <a:solidFill>
                <a:srgbClr val="0070C0"/>
              </a:solidFill>
              <a:latin typeface="微软雅黑" panose="020B0503020204020204" pitchFamily="34" charset="-122"/>
            </a:endParaRPr>
          </a:p>
          <a:p>
            <a:pPr algn="just">
              <a:lnSpc>
                <a:spcPct val="150000"/>
              </a:lnSpc>
              <a:spcBef>
                <a:spcPct val="0"/>
              </a:spcBef>
              <a:buNone/>
            </a:pPr>
            <a:r>
              <a:rPr lang="zh-CN" altLang="en-US" sz="2400" dirty="0">
                <a:solidFill>
                  <a:srgbClr val="0070C0"/>
                </a:solidFill>
                <a:latin typeface="微软雅黑" panose="020B0503020204020204" pitchFamily="34" charset="-122"/>
              </a:rPr>
              <a:t> </a:t>
            </a:r>
            <a:r>
              <a:rPr lang="en-US" altLang="zh-CN" sz="2400" dirty="0">
                <a:solidFill>
                  <a:srgbClr val="0070C0"/>
                </a:solidFill>
                <a:latin typeface="微软雅黑" panose="020B0503020204020204" pitchFamily="34" charset="-122"/>
              </a:rPr>
              <a:t>       </a:t>
            </a:r>
            <a:r>
              <a:rPr lang="zh-CN" altLang="en-US" sz="2400" dirty="0">
                <a:solidFill>
                  <a:srgbClr val="0070C0"/>
                </a:solidFill>
                <a:latin typeface="微软雅黑" panose="020B0503020204020204" pitchFamily="34" charset="-122"/>
              </a:rPr>
              <a:t>第</a:t>
            </a:r>
            <a:r>
              <a:rPr lang="en-US" altLang="zh-CN" sz="2400" dirty="0">
                <a:solidFill>
                  <a:srgbClr val="0070C0"/>
                </a:solidFill>
                <a:latin typeface="微软雅黑" panose="020B0503020204020204" pitchFamily="34" charset="-122"/>
              </a:rPr>
              <a:t> 3 </a:t>
            </a:r>
            <a:r>
              <a:rPr lang="zh-CN" altLang="en-US" sz="2400" dirty="0">
                <a:solidFill>
                  <a:srgbClr val="0070C0"/>
                </a:solidFill>
                <a:latin typeface="微软雅黑" panose="020B0503020204020204" pitchFamily="34" charset="-122"/>
              </a:rPr>
              <a:t>步：和组内的同学交流，解出对方的密文。</a:t>
            </a:r>
            <a:endParaRPr lang="zh-CN" altLang="en-US" sz="2400" dirty="0">
              <a:solidFill>
                <a:srgbClr val="0070C0"/>
              </a:solidFill>
              <a:latin typeface="微软雅黑" panose="020B0503020204020204" pitchFamily="34" charset="-122"/>
            </a:endParaRPr>
          </a:p>
        </p:txBody>
      </p:sp>
      <p:sp>
        <p:nvSpPr>
          <p:cNvPr id="4" name="矩形: 圆角 3"/>
          <p:cNvSpPr/>
          <p:nvPr/>
        </p:nvSpPr>
        <p:spPr>
          <a:xfrm>
            <a:off x="419070" y="364018"/>
            <a:ext cx="1680392" cy="461664"/>
          </a:xfrm>
          <a:prstGeom prst="roundRect">
            <a:avLst/>
          </a:prstGeom>
          <a:solidFill>
            <a:srgbClr val="4D6E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latin typeface="阿里巴巴普惠体" panose="00020600040101010101" charset="-122"/>
                <a:ea typeface="阿里巴巴普惠体" panose="00020600040101010101" charset="-122"/>
                <a:cs typeface="+mn-ea"/>
                <a:sym typeface="+mn-lt"/>
              </a:rPr>
              <a:t>做一做</a:t>
            </a:r>
            <a:endParaRPr lang="zh-CN" altLang="en-US" sz="2800" b="1" dirty="0">
              <a:latin typeface="阿里巴巴普惠体" panose="00020600040101010101" charset="-122"/>
              <a:ea typeface="阿里巴巴普惠体" panose="00020600040101010101" charset="-122"/>
              <a:cs typeface="+mn-ea"/>
              <a:sym typeface="+mn-lt"/>
            </a:endParaRPr>
          </a:p>
        </p:txBody>
      </p:sp>
      <p:graphicFrame>
        <p:nvGraphicFramePr>
          <p:cNvPr id="5" name="表格 4"/>
          <p:cNvGraphicFramePr/>
          <p:nvPr>
            <p:custDataLst>
              <p:tags r:id="rId1"/>
            </p:custDataLst>
          </p:nvPr>
        </p:nvGraphicFramePr>
        <p:xfrm>
          <a:off x="715645" y="3824605"/>
          <a:ext cx="10947400" cy="2801620"/>
        </p:xfrm>
        <a:graphic>
          <a:graphicData uri="http://schemas.openxmlformats.org/drawingml/2006/table">
            <a:tbl>
              <a:tblPr firstRow="1" bandRow="1">
                <a:tableStyleId>{5940675A-B579-460E-94D1-54222C63F5DA}</a:tableStyleId>
              </a:tblPr>
              <a:tblGrid>
                <a:gridCol w="1094740"/>
                <a:gridCol w="1094740"/>
                <a:gridCol w="1094740"/>
                <a:gridCol w="1094740"/>
                <a:gridCol w="1094740"/>
                <a:gridCol w="1094740"/>
                <a:gridCol w="1094740"/>
                <a:gridCol w="1094740"/>
                <a:gridCol w="1094740"/>
                <a:gridCol w="1094740"/>
              </a:tblGrid>
              <a:tr h="700405">
                <a:tc>
                  <a:txBody>
                    <a:bodyPr/>
                    <a:p>
                      <a:pPr>
                        <a:buNone/>
                      </a:pPr>
                      <a:endParaRPr lang="zh-CN" altLang="en-US"/>
                    </a:p>
                  </a:txBody>
                  <a:tcPr/>
                </a:tc>
                <a:tc>
                  <a:txBody>
                    <a:bodyPr/>
                    <a:p>
                      <a:pPr>
                        <a:buNone/>
                      </a:pPr>
                      <a:endParaRPr lang="zh-CN" altLang="en-US"/>
                    </a:p>
                  </a:txBody>
                  <a:tcPr/>
                </a:tc>
                <a:tc>
                  <a:txBody>
                    <a:bodyPr/>
                    <a:p>
                      <a:pPr>
                        <a:buNone/>
                      </a:pPr>
                      <a:endParaRPr lang="zh-CN" altLang="en-US"/>
                    </a:p>
                  </a:txBody>
                  <a:tcPr/>
                </a:tc>
                <a:tc>
                  <a:txBody>
                    <a:bodyPr/>
                    <a:p>
                      <a:pPr>
                        <a:buNone/>
                      </a:pPr>
                      <a:endParaRPr lang="zh-CN" altLang="en-US"/>
                    </a:p>
                  </a:txBody>
                  <a:tcPr/>
                </a:tc>
                <a:tc>
                  <a:txBody>
                    <a:bodyPr/>
                    <a:p>
                      <a:pPr>
                        <a:buNone/>
                      </a:pPr>
                      <a:endParaRPr lang="zh-CN" altLang="en-US"/>
                    </a:p>
                  </a:txBody>
                  <a:tcPr/>
                </a:tc>
                <a:tc>
                  <a:txBody>
                    <a:bodyPr/>
                    <a:p>
                      <a:pPr>
                        <a:buNone/>
                      </a:pPr>
                      <a:endParaRPr lang="zh-CN" altLang="en-US"/>
                    </a:p>
                  </a:txBody>
                  <a:tcPr/>
                </a:tc>
                <a:tc>
                  <a:txBody>
                    <a:bodyPr/>
                    <a:p>
                      <a:pPr>
                        <a:buNone/>
                      </a:pPr>
                      <a:endParaRPr lang="zh-CN" altLang="en-US"/>
                    </a:p>
                  </a:txBody>
                  <a:tcPr/>
                </a:tc>
                <a:tc>
                  <a:txBody>
                    <a:bodyPr/>
                    <a:p>
                      <a:pPr>
                        <a:buNone/>
                      </a:pPr>
                      <a:endParaRPr lang="zh-CN" altLang="en-US"/>
                    </a:p>
                  </a:txBody>
                  <a:tcPr/>
                </a:tc>
                <a:tc>
                  <a:txBody>
                    <a:bodyPr/>
                    <a:p>
                      <a:pPr>
                        <a:buNone/>
                      </a:pPr>
                      <a:endParaRPr lang="zh-CN" altLang="en-US"/>
                    </a:p>
                  </a:txBody>
                  <a:tcPr/>
                </a:tc>
                <a:tc>
                  <a:txBody>
                    <a:bodyPr/>
                    <a:p>
                      <a:pPr>
                        <a:buNone/>
                      </a:pPr>
                      <a:endParaRPr lang="zh-CN" altLang="en-US"/>
                    </a:p>
                  </a:txBody>
                  <a:tcPr/>
                </a:tc>
              </a:tr>
              <a:tr h="700405">
                <a:tc>
                  <a:txBody>
                    <a:bodyPr/>
                    <a:p>
                      <a:pPr>
                        <a:buNone/>
                      </a:pPr>
                      <a:endParaRPr lang="zh-CN" altLang="en-US"/>
                    </a:p>
                  </a:txBody>
                  <a:tcPr/>
                </a:tc>
                <a:tc>
                  <a:txBody>
                    <a:bodyPr/>
                    <a:p>
                      <a:pPr>
                        <a:buNone/>
                      </a:pPr>
                      <a:endParaRPr lang="zh-CN" altLang="en-US"/>
                    </a:p>
                  </a:txBody>
                  <a:tcPr/>
                </a:tc>
                <a:tc>
                  <a:txBody>
                    <a:bodyPr/>
                    <a:p>
                      <a:pPr>
                        <a:buNone/>
                      </a:pPr>
                      <a:endParaRPr lang="zh-CN" altLang="en-US"/>
                    </a:p>
                  </a:txBody>
                  <a:tcPr/>
                </a:tc>
                <a:tc>
                  <a:txBody>
                    <a:bodyPr/>
                    <a:p>
                      <a:pPr>
                        <a:buNone/>
                      </a:pPr>
                      <a:endParaRPr lang="zh-CN" altLang="en-US"/>
                    </a:p>
                  </a:txBody>
                  <a:tcPr/>
                </a:tc>
                <a:tc>
                  <a:txBody>
                    <a:bodyPr/>
                    <a:p>
                      <a:pPr>
                        <a:buNone/>
                      </a:pPr>
                      <a:endParaRPr lang="zh-CN" altLang="en-US"/>
                    </a:p>
                  </a:txBody>
                  <a:tcPr/>
                </a:tc>
                <a:tc>
                  <a:txBody>
                    <a:bodyPr/>
                    <a:p>
                      <a:pPr>
                        <a:buNone/>
                      </a:pPr>
                      <a:endParaRPr lang="zh-CN" altLang="en-US"/>
                    </a:p>
                  </a:txBody>
                  <a:tcPr/>
                </a:tc>
                <a:tc>
                  <a:txBody>
                    <a:bodyPr/>
                    <a:p>
                      <a:pPr>
                        <a:buNone/>
                      </a:pPr>
                      <a:endParaRPr lang="zh-CN" altLang="en-US"/>
                    </a:p>
                  </a:txBody>
                  <a:tcPr/>
                </a:tc>
                <a:tc>
                  <a:txBody>
                    <a:bodyPr/>
                    <a:p>
                      <a:pPr>
                        <a:buNone/>
                      </a:pPr>
                      <a:endParaRPr lang="zh-CN" altLang="en-US"/>
                    </a:p>
                  </a:txBody>
                  <a:tcPr/>
                </a:tc>
                <a:tc>
                  <a:txBody>
                    <a:bodyPr/>
                    <a:p>
                      <a:pPr>
                        <a:buNone/>
                      </a:pPr>
                      <a:endParaRPr lang="zh-CN" altLang="en-US"/>
                    </a:p>
                  </a:txBody>
                  <a:tcPr/>
                </a:tc>
                <a:tc>
                  <a:txBody>
                    <a:bodyPr/>
                    <a:p>
                      <a:pPr>
                        <a:buNone/>
                      </a:pPr>
                      <a:endParaRPr lang="zh-CN" altLang="en-US"/>
                    </a:p>
                  </a:txBody>
                  <a:tcPr/>
                </a:tc>
              </a:tr>
              <a:tr h="700405">
                <a:tc>
                  <a:txBody>
                    <a:bodyPr/>
                    <a:p>
                      <a:pPr>
                        <a:buNone/>
                      </a:pPr>
                      <a:endParaRPr lang="zh-CN" altLang="en-US"/>
                    </a:p>
                  </a:txBody>
                  <a:tcPr/>
                </a:tc>
                <a:tc>
                  <a:txBody>
                    <a:bodyPr/>
                    <a:p>
                      <a:pPr>
                        <a:buNone/>
                      </a:pPr>
                      <a:endParaRPr lang="zh-CN" altLang="en-US"/>
                    </a:p>
                  </a:txBody>
                  <a:tcPr/>
                </a:tc>
                <a:tc>
                  <a:txBody>
                    <a:bodyPr/>
                    <a:p>
                      <a:pPr>
                        <a:buNone/>
                      </a:pPr>
                      <a:endParaRPr lang="zh-CN" altLang="en-US"/>
                    </a:p>
                  </a:txBody>
                  <a:tcPr/>
                </a:tc>
                <a:tc>
                  <a:txBody>
                    <a:bodyPr/>
                    <a:p>
                      <a:pPr>
                        <a:buNone/>
                      </a:pPr>
                      <a:endParaRPr lang="zh-CN" altLang="en-US"/>
                    </a:p>
                  </a:txBody>
                  <a:tcPr/>
                </a:tc>
                <a:tc>
                  <a:txBody>
                    <a:bodyPr/>
                    <a:p>
                      <a:pPr>
                        <a:buNone/>
                      </a:pPr>
                      <a:endParaRPr lang="zh-CN" altLang="en-US"/>
                    </a:p>
                  </a:txBody>
                  <a:tcPr/>
                </a:tc>
                <a:tc>
                  <a:txBody>
                    <a:bodyPr/>
                    <a:p>
                      <a:pPr>
                        <a:buNone/>
                      </a:pPr>
                      <a:endParaRPr lang="zh-CN" altLang="en-US"/>
                    </a:p>
                  </a:txBody>
                  <a:tcPr/>
                </a:tc>
                <a:tc>
                  <a:txBody>
                    <a:bodyPr/>
                    <a:p>
                      <a:pPr>
                        <a:buNone/>
                      </a:pPr>
                      <a:endParaRPr lang="zh-CN" altLang="en-US"/>
                    </a:p>
                  </a:txBody>
                  <a:tcPr/>
                </a:tc>
                <a:tc>
                  <a:txBody>
                    <a:bodyPr/>
                    <a:p>
                      <a:pPr>
                        <a:buNone/>
                      </a:pPr>
                      <a:endParaRPr lang="zh-CN" altLang="en-US"/>
                    </a:p>
                  </a:txBody>
                  <a:tcPr/>
                </a:tc>
                <a:tc>
                  <a:txBody>
                    <a:bodyPr/>
                    <a:p>
                      <a:pPr>
                        <a:buNone/>
                      </a:pPr>
                      <a:endParaRPr lang="zh-CN" altLang="en-US"/>
                    </a:p>
                  </a:txBody>
                  <a:tcPr/>
                </a:tc>
                <a:tc>
                  <a:txBody>
                    <a:bodyPr/>
                    <a:p>
                      <a:pPr>
                        <a:buNone/>
                      </a:pPr>
                      <a:endParaRPr lang="zh-CN" altLang="en-US"/>
                    </a:p>
                  </a:txBody>
                  <a:tcPr/>
                </a:tc>
              </a:tr>
              <a:tr h="700405">
                <a:tc>
                  <a:txBody>
                    <a:bodyPr/>
                    <a:p>
                      <a:pPr>
                        <a:buNone/>
                      </a:pPr>
                      <a:endParaRPr lang="zh-CN" altLang="en-US"/>
                    </a:p>
                  </a:txBody>
                  <a:tcPr/>
                </a:tc>
                <a:tc>
                  <a:txBody>
                    <a:bodyPr/>
                    <a:p>
                      <a:pPr>
                        <a:buNone/>
                      </a:pPr>
                      <a:endParaRPr lang="zh-CN" altLang="en-US"/>
                    </a:p>
                  </a:txBody>
                  <a:tcPr/>
                </a:tc>
                <a:tc>
                  <a:txBody>
                    <a:bodyPr/>
                    <a:p>
                      <a:pPr>
                        <a:buNone/>
                      </a:pPr>
                      <a:endParaRPr lang="zh-CN" altLang="en-US"/>
                    </a:p>
                  </a:txBody>
                  <a:tcPr/>
                </a:tc>
                <a:tc>
                  <a:txBody>
                    <a:bodyPr/>
                    <a:p>
                      <a:pPr>
                        <a:buNone/>
                      </a:pPr>
                      <a:endParaRPr lang="zh-CN" altLang="en-US"/>
                    </a:p>
                  </a:txBody>
                  <a:tcPr/>
                </a:tc>
                <a:tc>
                  <a:txBody>
                    <a:bodyPr/>
                    <a:p>
                      <a:pPr>
                        <a:buNone/>
                      </a:pPr>
                      <a:endParaRPr lang="zh-CN" altLang="en-US"/>
                    </a:p>
                  </a:txBody>
                  <a:tcPr/>
                </a:tc>
                <a:tc>
                  <a:txBody>
                    <a:bodyPr/>
                    <a:p>
                      <a:pPr>
                        <a:buNone/>
                      </a:pPr>
                      <a:endParaRPr lang="zh-CN" altLang="en-US"/>
                    </a:p>
                  </a:txBody>
                  <a:tcPr/>
                </a:tc>
                <a:tc>
                  <a:txBody>
                    <a:bodyPr/>
                    <a:p>
                      <a:pPr>
                        <a:buNone/>
                      </a:pPr>
                      <a:endParaRPr lang="zh-CN" altLang="en-US"/>
                    </a:p>
                  </a:txBody>
                  <a:tcPr/>
                </a:tc>
                <a:tc>
                  <a:txBody>
                    <a:bodyPr/>
                    <a:p>
                      <a:pPr>
                        <a:buNone/>
                      </a:pPr>
                      <a:endParaRPr lang="zh-CN" altLang="en-US"/>
                    </a:p>
                  </a:txBody>
                  <a:tcPr/>
                </a:tc>
                <a:tc>
                  <a:txBody>
                    <a:bodyPr/>
                    <a:p>
                      <a:pPr>
                        <a:buNone/>
                      </a:pPr>
                      <a:endParaRPr lang="zh-CN" altLang="en-US"/>
                    </a:p>
                  </a:txBody>
                  <a:tcPr/>
                </a:tc>
                <a:tc>
                  <a:txBody>
                    <a:bodyPr/>
                    <a:p>
                      <a:pPr>
                        <a:buNone/>
                      </a:pPr>
                      <a:endParaRPr lang="zh-CN" altLang="en-US"/>
                    </a:p>
                  </a:txBody>
                  <a:tcPr/>
                </a:tc>
              </a:tr>
            </a:tbl>
          </a:graphicData>
        </a:graphic>
      </p:graphicFrame>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7"/>
          <p:cNvSpPr>
            <a:spLocks noChangeArrowheads="1"/>
          </p:cNvSpPr>
          <p:nvPr/>
        </p:nvSpPr>
        <p:spPr bwMode="auto">
          <a:xfrm>
            <a:off x="417830" y="825500"/>
            <a:ext cx="11385550" cy="48317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微软雅黑" panose="020B0503020204020204" pitchFamily="34" charset="-122"/>
                <a:sym typeface="Calibri" panose="020F050202020403020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微软雅黑" panose="020B0503020204020204" pitchFamily="34" charset="-122"/>
                <a:sym typeface="Calibri" panose="020F050202020403020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微软雅黑" panose="020B0503020204020204" pitchFamily="34" charset="-122"/>
                <a:sym typeface="Calibri" panose="020F050202020403020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微软雅黑" panose="020B0503020204020204" pitchFamily="34" charset="-122"/>
                <a:sym typeface="Calibri" panose="020F050202020403020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微软雅黑" panose="020B0503020204020204" pitchFamily="34" charset="-122"/>
                <a:sym typeface="Calibri" panose="020F050202020403020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微软雅黑" panose="020B0503020204020204" pitchFamily="34" charset="-122"/>
                <a:sym typeface="Calibri" panose="020F050202020403020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微软雅黑" panose="020B0503020204020204" pitchFamily="34" charset="-122"/>
                <a:sym typeface="Calibri" panose="020F050202020403020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微软雅黑" panose="020B0503020204020204" pitchFamily="34" charset="-122"/>
                <a:sym typeface="Calibri" panose="020F050202020403020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微软雅黑" panose="020B0503020204020204" pitchFamily="34" charset="-122"/>
                <a:sym typeface="Calibri" panose="020F0502020204030204" charset="0"/>
              </a:defRPr>
            </a:lvl9pPr>
          </a:lstStyle>
          <a:p>
            <a:pPr algn="just">
              <a:lnSpc>
                <a:spcPct val="150000"/>
              </a:lnSpc>
              <a:spcBef>
                <a:spcPct val="0"/>
              </a:spcBef>
              <a:buNone/>
            </a:pPr>
            <a:r>
              <a:rPr lang="en-US" altLang="zh-CN" sz="2400" dirty="0">
                <a:solidFill>
                  <a:srgbClr val="0070C0"/>
                </a:solidFill>
                <a:latin typeface="微软雅黑" panose="020B0503020204020204" pitchFamily="34" charset="-122"/>
              </a:rPr>
              <a:t>        </a:t>
            </a:r>
            <a:r>
              <a:rPr lang="zh-CN" altLang="en-US" sz="2400" dirty="0">
                <a:solidFill>
                  <a:srgbClr val="0070C0"/>
                </a:solidFill>
                <a:latin typeface="微软雅黑" panose="020B0503020204020204" pitchFamily="34" charset="-122"/>
              </a:rPr>
              <a:t>案例一：壮壮和小桂为同一段信息加密时，壮壮将明文的字母在字母表中移动三位，而小桂将明文的字母在字母表中移动七位，谁的加密算法更安全呢？</a:t>
            </a:r>
            <a:endParaRPr lang="zh-CN" altLang="en-US" sz="2400" dirty="0">
              <a:solidFill>
                <a:srgbClr val="0070C0"/>
              </a:solidFill>
              <a:latin typeface="微软雅黑" panose="020B0503020204020204" pitchFamily="34" charset="-122"/>
            </a:endParaRPr>
          </a:p>
          <a:p>
            <a:pPr algn="just">
              <a:lnSpc>
                <a:spcPct val="150000"/>
              </a:lnSpc>
              <a:spcBef>
                <a:spcPct val="0"/>
              </a:spcBef>
              <a:buNone/>
            </a:pPr>
            <a:r>
              <a:rPr lang="en-US" altLang="zh-CN" sz="2400" dirty="0">
                <a:solidFill>
                  <a:srgbClr val="0070C0"/>
                </a:solidFill>
                <a:latin typeface="微软雅黑" panose="020B0503020204020204" pitchFamily="34" charset="-122"/>
              </a:rPr>
              <a:t>        </a:t>
            </a:r>
            <a:r>
              <a:rPr lang="zh-CN" altLang="en-US" sz="2400" dirty="0">
                <a:solidFill>
                  <a:srgbClr val="0070C0"/>
                </a:solidFill>
                <a:latin typeface="微软雅黑" panose="020B0503020204020204" pitchFamily="34" charset="-122"/>
              </a:rPr>
              <a:t>案例二：小漓、小柳和小邕正在为明文设计加密算法。小漓提议，可以把明文中的英文字母替换成指定中文段落中的文字；小柳却觉得，将明文中的汉字替换成字母表中特定的字母才好。请帮小邕参谋参谋，小漓和小柳的想法到底对不对？为什么？</a:t>
            </a:r>
            <a:endParaRPr lang="zh-CN" altLang="en-US" sz="2400" dirty="0">
              <a:solidFill>
                <a:srgbClr val="0070C0"/>
              </a:solidFill>
              <a:latin typeface="微软雅黑" panose="020B0503020204020204" pitchFamily="34" charset="-122"/>
            </a:endParaRPr>
          </a:p>
          <a:p>
            <a:pPr algn="just">
              <a:lnSpc>
                <a:spcPct val="150000"/>
              </a:lnSpc>
              <a:spcBef>
                <a:spcPct val="0"/>
              </a:spcBef>
              <a:buNone/>
            </a:pPr>
            <a:r>
              <a:rPr lang="en-US" altLang="zh-CN" sz="2400" dirty="0">
                <a:solidFill>
                  <a:srgbClr val="0070C0"/>
                </a:solidFill>
                <a:latin typeface="微软雅黑" panose="020B0503020204020204" pitchFamily="34" charset="-122"/>
              </a:rPr>
              <a:t>        </a:t>
            </a:r>
            <a:r>
              <a:rPr lang="zh-CN" altLang="en-US" sz="2400" dirty="0">
                <a:solidFill>
                  <a:srgbClr val="0070C0"/>
                </a:solidFill>
                <a:latin typeface="微软雅黑" panose="020B0503020204020204" pitchFamily="34" charset="-122"/>
              </a:rPr>
              <a:t>请根据这两个案例，仔细思考分析：若想提升加密算法的安全性，可以怎么做呢？</a:t>
            </a:r>
            <a:endParaRPr lang="zh-CN" altLang="en-US" sz="2400" dirty="0">
              <a:solidFill>
                <a:srgbClr val="0070C0"/>
              </a:solidFill>
              <a:latin typeface="微软雅黑" panose="020B0503020204020204" pitchFamily="34" charset="-122"/>
            </a:endParaRPr>
          </a:p>
        </p:txBody>
      </p:sp>
      <p:sp>
        <p:nvSpPr>
          <p:cNvPr id="4" name="矩形: 圆角 3"/>
          <p:cNvSpPr/>
          <p:nvPr/>
        </p:nvSpPr>
        <p:spPr>
          <a:xfrm>
            <a:off x="419070" y="364018"/>
            <a:ext cx="1680392" cy="461664"/>
          </a:xfrm>
          <a:prstGeom prst="roundRect">
            <a:avLst/>
          </a:prstGeom>
          <a:solidFill>
            <a:srgbClr val="4D6E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latin typeface="阿里巴巴普惠体" panose="00020600040101010101" charset="-122"/>
                <a:ea typeface="阿里巴巴普惠体" panose="00020600040101010101" charset="-122"/>
                <a:cs typeface="+mn-ea"/>
                <a:sym typeface="+mn-lt"/>
              </a:rPr>
              <a:t>议一议</a:t>
            </a:r>
            <a:endParaRPr lang="zh-CN" altLang="en-US" sz="2800" b="1" dirty="0">
              <a:latin typeface="阿里巴巴普惠体" panose="00020600040101010101" charset="-122"/>
              <a:ea typeface="阿里巴巴普惠体" panose="00020600040101010101" charset="-122"/>
              <a:cs typeface="+mn-ea"/>
              <a:sym typeface="+mn-lt"/>
            </a:endParaRPr>
          </a:p>
        </p:txBody>
      </p:sp>
      <p:sp>
        <p:nvSpPr>
          <p:cNvPr id="16" name="文本框 15"/>
          <p:cNvSpPr txBox="1"/>
          <p:nvPr/>
        </p:nvSpPr>
        <p:spPr>
          <a:xfrm>
            <a:off x="1393190" y="5103495"/>
            <a:ext cx="10113645" cy="1177925"/>
          </a:xfrm>
          <a:prstGeom prst="rect">
            <a:avLst/>
          </a:prstGeom>
          <a:noFill/>
        </p:spPr>
        <p:txBody>
          <a:bodyPr wrap="square" rtlCol="0" anchor="t">
            <a:noAutofit/>
          </a:bodyPr>
          <a:p>
            <a:r>
              <a:rPr lang="zh-CN" sz="2400">
                <a:solidFill>
                  <a:srgbClr val="C00000"/>
                </a:solidFill>
                <a:latin typeface="宋体" panose="02010600030101010101" pitchFamily="2" charset="-122"/>
                <a:ea typeface="宋体" panose="02010600030101010101" pitchFamily="2" charset="-122"/>
              </a:rPr>
              <a:t>案例一中，</a:t>
            </a:r>
            <a:r>
              <a:rPr lang="zh-CN" altLang="en-US" sz="2400">
                <a:solidFill>
                  <a:srgbClr val="C00000"/>
                </a:solidFill>
                <a:latin typeface="宋体" panose="02010600030101010101" pitchFamily="2" charset="-122"/>
                <a:ea typeface="宋体" panose="02010600030101010101" pitchFamily="2" charset="-122"/>
              </a:rPr>
              <a:t>小桂的算法更安全，移动位数较少的比较多的更容易被破解。</a:t>
            </a:r>
            <a:endParaRPr lang="zh-CN" altLang="en-US" sz="2400">
              <a:solidFill>
                <a:srgbClr val="C00000"/>
              </a:solidFill>
              <a:latin typeface="宋体" panose="02010600030101010101" pitchFamily="2" charset="-122"/>
              <a:ea typeface="宋体" panose="02010600030101010101" pitchFamily="2" charset="-122"/>
            </a:endParaRPr>
          </a:p>
          <a:p>
            <a:r>
              <a:rPr lang="zh-CN" altLang="en-US" sz="2400">
                <a:solidFill>
                  <a:srgbClr val="C00000"/>
                </a:solidFill>
                <a:latin typeface="宋体" panose="02010600030101010101" pitchFamily="2" charset="-122"/>
                <a:ea typeface="宋体" panose="02010600030101010101" pitchFamily="2" charset="-122"/>
              </a:rPr>
              <a:t>案例二中，小漓和小柳的想法都是正确的，混合了不同种类型的密码在双方都保守秘密的情况下，安全性高于只用字母或只用中文的方式。</a:t>
            </a:r>
            <a:endParaRPr lang="zh-CN" altLang="en-US" sz="2400">
              <a:solidFill>
                <a:srgbClr val="C00000"/>
              </a:solidFill>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blinds(horizontal)">
                                      <p:cBhvr>
                                        <p:cTn id="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6" grpId="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7"/>
          <p:cNvSpPr>
            <a:spLocks noChangeArrowheads="1"/>
          </p:cNvSpPr>
          <p:nvPr/>
        </p:nvSpPr>
        <p:spPr bwMode="auto">
          <a:xfrm>
            <a:off x="417830" y="825500"/>
            <a:ext cx="11385550" cy="52901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微软雅黑" panose="020B0503020204020204" pitchFamily="34" charset="-122"/>
                <a:sym typeface="Calibri" panose="020F050202020403020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微软雅黑" panose="020B0503020204020204" pitchFamily="34" charset="-122"/>
                <a:sym typeface="Calibri" panose="020F050202020403020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微软雅黑" panose="020B0503020204020204" pitchFamily="34" charset="-122"/>
                <a:sym typeface="Calibri" panose="020F050202020403020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微软雅黑" panose="020B0503020204020204" pitchFamily="34" charset="-122"/>
                <a:sym typeface="Calibri" panose="020F050202020403020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微软雅黑" panose="020B0503020204020204" pitchFamily="34" charset="-122"/>
                <a:sym typeface="Calibri" panose="020F050202020403020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微软雅黑" panose="020B0503020204020204" pitchFamily="34" charset="-122"/>
                <a:sym typeface="Calibri" panose="020F050202020403020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微软雅黑" panose="020B0503020204020204" pitchFamily="34" charset="-122"/>
                <a:sym typeface="Calibri" panose="020F050202020403020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微软雅黑" panose="020B0503020204020204" pitchFamily="34" charset="-122"/>
                <a:sym typeface="Calibri" panose="020F050202020403020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微软雅黑" panose="020B0503020204020204" pitchFamily="34" charset="-122"/>
                <a:sym typeface="Calibri" panose="020F0502020204030204" charset="0"/>
              </a:defRPr>
            </a:lvl9pPr>
          </a:lstStyle>
          <a:p>
            <a:pPr algn="just">
              <a:lnSpc>
                <a:spcPct val="150000"/>
              </a:lnSpc>
              <a:spcBef>
                <a:spcPct val="0"/>
              </a:spcBef>
              <a:buNone/>
            </a:pPr>
            <a:r>
              <a:rPr lang="en-US" altLang="zh-CN" sz="2400" dirty="0">
                <a:solidFill>
                  <a:srgbClr val="0070C0"/>
                </a:solidFill>
                <a:latin typeface="微软雅黑" panose="020B0503020204020204" pitchFamily="34" charset="-122"/>
              </a:rPr>
              <a:t>        </a:t>
            </a:r>
            <a:r>
              <a:rPr lang="zh-CN" altLang="en-US" sz="2400" dirty="0">
                <a:solidFill>
                  <a:srgbClr val="0070C0"/>
                </a:solidFill>
                <a:latin typeface="微软雅黑" panose="020B0503020204020204" pitchFamily="34" charset="-122"/>
              </a:rPr>
              <a:t>移位密码（如凯撒密码）的密钥只有</a:t>
            </a:r>
            <a:r>
              <a:rPr lang="en-US" altLang="zh-CN" sz="2400" dirty="0">
                <a:solidFill>
                  <a:srgbClr val="0070C0"/>
                </a:solidFill>
                <a:latin typeface="微软雅黑" panose="020B0503020204020204" pitchFamily="34" charset="-122"/>
              </a:rPr>
              <a:t> 25 </a:t>
            </a:r>
            <a:r>
              <a:rPr lang="zh-CN" altLang="en-US" sz="2400" dirty="0">
                <a:solidFill>
                  <a:srgbClr val="0070C0"/>
                </a:solidFill>
                <a:latin typeface="微软雅黑" panose="020B0503020204020204" pitchFamily="34" charset="-122"/>
              </a:rPr>
              <a:t>种可能，现代计算机可瞬间破解，因此需要更加复杂的加密算法来保护我们的信息安全。请设计一种加密算法，然后用这个加密方式将一则信息传送给同学，并给出关于密钥的提示，看看谁能最快解读出来。</a:t>
            </a:r>
            <a:endParaRPr lang="zh-CN" altLang="en-US" sz="2400" dirty="0">
              <a:solidFill>
                <a:srgbClr val="0070C0"/>
              </a:solidFill>
              <a:latin typeface="微软雅黑" panose="020B0503020204020204" pitchFamily="34" charset="-122"/>
            </a:endParaRPr>
          </a:p>
          <a:p>
            <a:pPr algn="just">
              <a:lnSpc>
                <a:spcPct val="150000"/>
              </a:lnSpc>
              <a:spcBef>
                <a:spcPct val="0"/>
              </a:spcBef>
              <a:buNone/>
            </a:pPr>
            <a:r>
              <a:rPr lang="en-US" altLang="zh-CN" sz="2400" dirty="0">
                <a:solidFill>
                  <a:srgbClr val="0070C0"/>
                </a:solidFill>
                <a:latin typeface="微软雅黑" panose="020B0503020204020204" pitchFamily="34" charset="-122"/>
              </a:rPr>
              <a:t>        </a:t>
            </a:r>
            <a:r>
              <a:rPr lang="zh-CN" altLang="en-US" sz="2400" dirty="0">
                <a:solidFill>
                  <a:srgbClr val="0070C0"/>
                </a:solidFill>
                <a:latin typeface="微软雅黑" panose="020B0503020204020204" pitchFamily="34" charset="-122"/>
              </a:rPr>
              <a:t>我的密文是：</a:t>
            </a:r>
            <a:endParaRPr lang="zh-CN" altLang="en-US" sz="2400" dirty="0">
              <a:solidFill>
                <a:srgbClr val="0070C0"/>
              </a:solidFill>
              <a:latin typeface="微软雅黑" panose="020B0503020204020204" pitchFamily="34" charset="-122"/>
            </a:endParaRPr>
          </a:p>
          <a:p>
            <a:pPr algn="just">
              <a:lnSpc>
                <a:spcPct val="150000"/>
              </a:lnSpc>
              <a:spcBef>
                <a:spcPct val="0"/>
              </a:spcBef>
              <a:buNone/>
            </a:pPr>
            <a:endParaRPr lang="zh-CN" altLang="en-US" sz="2400" dirty="0">
              <a:solidFill>
                <a:srgbClr val="0070C0"/>
              </a:solidFill>
              <a:latin typeface="微软雅黑" panose="020B0503020204020204" pitchFamily="34" charset="-122"/>
            </a:endParaRPr>
          </a:p>
          <a:p>
            <a:pPr algn="just">
              <a:lnSpc>
                <a:spcPct val="150000"/>
              </a:lnSpc>
              <a:spcBef>
                <a:spcPct val="0"/>
              </a:spcBef>
              <a:buNone/>
            </a:pPr>
            <a:r>
              <a:rPr lang="en-US" altLang="zh-CN" sz="2400" dirty="0">
                <a:solidFill>
                  <a:srgbClr val="0070C0"/>
                </a:solidFill>
                <a:latin typeface="微软雅黑" panose="020B0503020204020204" pitchFamily="34" charset="-122"/>
              </a:rPr>
              <a:t>        </a:t>
            </a:r>
            <a:r>
              <a:rPr lang="zh-CN" altLang="en-US" sz="2400" dirty="0">
                <a:solidFill>
                  <a:srgbClr val="0070C0"/>
                </a:solidFill>
                <a:latin typeface="微软雅黑" panose="020B0503020204020204" pitchFamily="34" charset="-122"/>
              </a:rPr>
              <a:t>我的密钥提示是：</a:t>
            </a:r>
            <a:endParaRPr lang="zh-CN" altLang="en-US" sz="2400" dirty="0">
              <a:solidFill>
                <a:srgbClr val="0070C0"/>
              </a:solidFill>
              <a:latin typeface="微软雅黑" panose="020B0503020204020204" pitchFamily="34" charset="-122"/>
            </a:endParaRPr>
          </a:p>
          <a:p>
            <a:pPr algn="just">
              <a:lnSpc>
                <a:spcPct val="150000"/>
              </a:lnSpc>
              <a:spcBef>
                <a:spcPct val="0"/>
              </a:spcBef>
              <a:buNone/>
            </a:pPr>
            <a:endParaRPr lang="zh-CN" altLang="en-US" sz="2400" dirty="0">
              <a:solidFill>
                <a:srgbClr val="0070C0"/>
              </a:solidFill>
              <a:latin typeface="微软雅黑" panose="020B0503020204020204" pitchFamily="34" charset="-122"/>
            </a:endParaRPr>
          </a:p>
          <a:p>
            <a:pPr algn="just">
              <a:lnSpc>
                <a:spcPct val="150000"/>
              </a:lnSpc>
              <a:spcBef>
                <a:spcPct val="0"/>
              </a:spcBef>
              <a:buNone/>
            </a:pPr>
            <a:r>
              <a:rPr lang="en-US" altLang="zh-CN" sz="2400" dirty="0">
                <a:solidFill>
                  <a:srgbClr val="0070C0"/>
                </a:solidFill>
                <a:latin typeface="微软雅黑" panose="020B0503020204020204" pitchFamily="34" charset="-122"/>
              </a:rPr>
              <a:t>        </a:t>
            </a:r>
            <a:r>
              <a:rPr lang="zh-CN" altLang="en-US" sz="2400" dirty="0">
                <a:solidFill>
                  <a:srgbClr val="0070C0"/>
                </a:solidFill>
                <a:latin typeface="微软雅黑" panose="020B0503020204020204" pitchFamily="34" charset="-122"/>
              </a:rPr>
              <a:t>我想要传递的信息是：</a:t>
            </a:r>
            <a:endParaRPr lang="zh-CN" altLang="en-US" sz="2400" dirty="0">
              <a:solidFill>
                <a:srgbClr val="0070C0"/>
              </a:solidFill>
              <a:latin typeface="微软雅黑" panose="020B0503020204020204" pitchFamily="34" charset="-122"/>
            </a:endParaRPr>
          </a:p>
        </p:txBody>
      </p:sp>
      <p:sp>
        <p:nvSpPr>
          <p:cNvPr id="4" name="矩形: 圆角 3"/>
          <p:cNvSpPr/>
          <p:nvPr/>
        </p:nvSpPr>
        <p:spPr>
          <a:xfrm>
            <a:off x="419070" y="364018"/>
            <a:ext cx="1680392" cy="461664"/>
          </a:xfrm>
          <a:prstGeom prst="roundRect">
            <a:avLst/>
          </a:prstGeom>
          <a:solidFill>
            <a:srgbClr val="4D6E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latin typeface="阿里巴巴普惠体" panose="00020600040101010101" charset="-122"/>
                <a:ea typeface="阿里巴巴普惠体" panose="00020600040101010101" charset="-122"/>
                <a:cs typeface="+mn-ea"/>
                <a:sym typeface="+mn-lt"/>
              </a:rPr>
              <a:t>试一试</a:t>
            </a:r>
            <a:endParaRPr lang="zh-CN" altLang="en-US" sz="2800" b="1" dirty="0">
              <a:latin typeface="阿里巴巴普惠体" panose="00020600040101010101" charset="-122"/>
              <a:ea typeface="阿里巴巴普惠体" panose="00020600040101010101" charset="-122"/>
              <a:cs typeface="+mn-ea"/>
              <a:sym typeface="+mn-lt"/>
            </a:endParaRPr>
          </a:p>
        </p:txBody>
      </p:sp>
      <p:sp>
        <p:nvSpPr>
          <p:cNvPr id="3" name="文本框 2"/>
          <p:cNvSpPr txBox="1"/>
          <p:nvPr/>
        </p:nvSpPr>
        <p:spPr>
          <a:xfrm>
            <a:off x="3096260" y="3185160"/>
            <a:ext cx="2583815" cy="660400"/>
          </a:xfrm>
          <a:prstGeom prst="rect">
            <a:avLst/>
          </a:prstGeom>
          <a:noFill/>
        </p:spPr>
        <p:txBody>
          <a:bodyPr wrap="square" rtlCol="0" anchor="t">
            <a:noAutofit/>
          </a:bodyPr>
          <a:p>
            <a:r>
              <a:rPr lang="zh-CN" altLang="en-US" sz="2400">
                <a:solidFill>
                  <a:srgbClr val="C00000"/>
                </a:solidFill>
                <a:latin typeface="宋体" panose="02010600030101010101" pitchFamily="2" charset="-122"/>
                <a:ea typeface="宋体" panose="02010600030101010101" pitchFamily="2" charset="-122"/>
              </a:rPr>
              <a:t>鸡</a:t>
            </a:r>
            <a:r>
              <a:rPr lang="en-US" altLang="zh-CN" sz="2400">
                <a:solidFill>
                  <a:srgbClr val="C00000"/>
                </a:solidFill>
                <a:latin typeface="宋体" panose="02010600030101010101" pitchFamily="2" charset="-122"/>
                <a:ea typeface="宋体" panose="02010600030101010101" pitchFamily="2" charset="-122"/>
              </a:rPr>
              <a:t>+</a:t>
            </a:r>
            <a:r>
              <a:rPr lang="zh-CN" altLang="en-US" sz="2400">
                <a:solidFill>
                  <a:srgbClr val="C00000"/>
                </a:solidFill>
                <a:latin typeface="宋体" panose="02010600030101010101" pitchFamily="2" charset="-122"/>
                <a:ea typeface="宋体" panose="02010600030101010101" pitchFamily="2" charset="-122"/>
              </a:rPr>
              <a:t>猴</a:t>
            </a:r>
            <a:r>
              <a:rPr lang="en-US" altLang="zh-CN" sz="2400">
                <a:solidFill>
                  <a:srgbClr val="C00000"/>
                </a:solidFill>
                <a:latin typeface="宋体" panose="02010600030101010101" pitchFamily="2" charset="-122"/>
                <a:ea typeface="宋体" panose="02010600030101010101" pitchFamily="2" charset="-122"/>
              </a:rPr>
              <a:t>=</a:t>
            </a:r>
            <a:r>
              <a:rPr lang="zh-CN" altLang="en-US" sz="2400">
                <a:solidFill>
                  <a:srgbClr val="C00000"/>
                </a:solidFill>
                <a:latin typeface="宋体" panose="02010600030101010101" pitchFamily="2" charset="-122"/>
                <a:ea typeface="宋体" panose="02010600030101010101" pitchFamily="2" charset="-122"/>
              </a:rPr>
              <a:t>肉</a:t>
            </a:r>
            <a:endParaRPr lang="zh-CN" altLang="en-US" sz="2400">
              <a:solidFill>
                <a:srgbClr val="C00000"/>
              </a:solidFill>
              <a:latin typeface="宋体" panose="02010600030101010101" pitchFamily="2" charset="-122"/>
              <a:ea typeface="宋体" panose="02010600030101010101" pitchFamily="2" charset="-122"/>
            </a:endParaRPr>
          </a:p>
        </p:txBody>
      </p:sp>
      <p:sp>
        <p:nvSpPr>
          <p:cNvPr id="5" name="文本框 4"/>
          <p:cNvSpPr txBox="1"/>
          <p:nvPr/>
        </p:nvSpPr>
        <p:spPr>
          <a:xfrm>
            <a:off x="3655060" y="4297045"/>
            <a:ext cx="7056755" cy="660400"/>
          </a:xfrm>
          <a:prstGeom prst="rect">
            <a:avLst/>
          </a:prstGeom>
          <a:noFill/>
        </p:spPr>
        <p:txBody>
          <a:bodyPr wrap="square" rtlCol="0" anchor="t">
            <a:noAutofit/>
          </a:bodyPr>
          <a:p>
            <a:r>
              <a:rPr lang="zh-CN" sz="2400">
                <a:solidFill>
                  <a:srgbClr val="C00000"/>
                </a:solidFill>
                <a:latin typeface="宋体" panose="02010600030101010101" pitchFamily="2" charset="-122"/>
                <a:ea typeface="宋体" panose="02010600030101010101" pitchFamily="2" charset="-122"/>
              </a:rPr>
              <a:t>汉字的</a:t>
            </a:r>
            <a:r>
              <a:rPr lang="zh-CN" altLang="en-US" sz="2400">
                <a:solidFill>
                  <a:srgbClr val="C00000"/>
                </a:solidFill>
                <a:latin typeface="宋体" panose="02010600030101010101" pitchFamily="2" charset="-122"/>
                <a:ea typeface="宋体" panose="02010600030101010101" pitchFamily="2" charset="-122"/>
              </a:rPr>
              <a:t>拼音首字母替换为数字，参照字母表的顺序。</a:t>
            </a:r>
            <a:endParaRPr lang="zh-CN" altLang="en-US" sz="2400">
              <a:solidFill>
                <a:srgbClr val="C00000"/>
              </a:solidFill>
              <a:latin typeface="宋体" panose="02010600030101010101" pitchFamily="2" charset="-122"/>
              <a:ea typeface="宋体" panose="02010600030101010101" pitchFamily="2" charset="-122"/>
            </a:endParaRPr>
          </a:p>
        </p:txBody>
      </p:sp>
      <p:sp>
        <p:nvSpPr>
          <p:cNvPr id="7" name="文本框 6"/>
          <p:cNvSpPr txBox="1"/>
          <p:nvPr/>
        </p:nvSpPr>
        <p:spPr>
          <a:xfrm>
            <a:off x="4259580" y="5333365"/>
            <a:ext cx="2583815" cy="660400"/>
          </a:xfrm>
          <a:prstGeom prst="rect">
            <a:avLst/>
          </a:prstGeom>
          <a:noFill/>
        </p:spPr>
        <p:txBody>
          <a:bodyPr wrap="square" rtlCol="0" anchor="t">
            <a:noAutofit/>
          </a:bodyPr>
          <a:p>
            <a:r>
              <a:rPr lang="en-US" altLang="zh-CN" sz="2400">
                <a:solidFill>
                  <a:srgbClr val="C00000"/>
                </a:solidFill>
                <a:latin typeface="宋体" panose="02010600030101010101" pitchFamily="2" charset="-122"/>
                <a:ea typeface="宋体" panose="02010600030101010101" pitchFamily="2" charset="-122"/>
              </a:rPr>
              <a:t>10+8=18</a:t>
            </a:r>
            <a:endParaRPr lang="zh-CN" altLang="en-US" sz="2400">
              <a:solidFill>
                <a:srgbClr val="C00000"/>
              </a:solidFill>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blinds(horizontal)">
                                      <p:cBhvr>
                                        <p:cTn id="1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P spid="5" grpId="0"/>
      <p:bldP spid="5" grpId="1"/>
      <p:bldP spid="7" grpId="0"/>
      <p:bldP spid="7" grpId="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矩形: 圆角 3"/>
          <p:cNvSpPr/>
          <p:nvPr/>
        </p:nvSpPr>
        <p:spPr>
          <a:xfrm>
            <a:off x="419070" y="364018"/>
            <a:ext cx="1680392" cy="461664"/>
          </a:xfrm>
          <a:prstGeom prst="roundRect">
            <a:avLst/>
          </a:prstGeom>
          <a:solidFill>
            <a:srgbClr val="4D6E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2800" b="1" dirty="0">
                <a:latin typeface="阿里巴巴普惠体" panose="00020600040101010101" charset="-122"/>
                <a:ea typeface="阿里巴巴普惠体" panose="00020600040101010101" charset="-122"/>
                <a:cs typeface="+mn-ea"/>
                <a:sym typeface="+mn-lt"/>
              </a:rPr>
              <a:t>小贴士</a:t>
            </a:r>
            <a:endParaRPr lang="zh-CN" altLang="en-US" sz="2800" b="1" dirty="0">
              <a:latin typeface="阿里巴巴普惠体" panose="00020600040101010101" charset="-122"/>
              <a:ea typeface="阿里巴巴普惠体" panose="00020600040101010101" charset="-122"/>
              <a:cs typeface="+mn-ea"/>
              <a:sym typeface="+mn-lt"/>
            </a:endParaRPr>
          </a:p>
        </p:txBody>
      </p:sp>
      <p:pic>
        <p:nvPicPr>
          <p:cNvPr id="3" name="图片 2"/>
          <p:cNvPicPr>
            <a:picLocks noChangeAspect="1"/>
          </p:cNvPicPr>
          <p:nvPr/>
        </p:nvPicPr>
        <p:blipFill>
          <a:blip r:embed="rId1"/>
          <a:stretch>
            <a:fillRect/>
          </a:stretch>
        </p:blipFill>
        <p:spPr>
          <a:xfrm>
            <a:off x="1547495" y="1280795"/>
            <a:ext cx="9096375" cy="509016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800">
        <p14:flythrough/>
      </p:transition>
    </mc:Choice>
    <mc:Fallback>
      <p:transitio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圆角 6"/>
          <p:cNvSpPr/>
          <p:nvPr/>
        </p:nvSpPr>
        <p:spPr>
          <a:xfrm>
            <a:off x="419070" y="364018"/>
            <a:ext cx="1438991" cy="461664"/>
          </a:xfrm>
          <a:prstGeom prst="roundRect">
            <a:avLst/>
          </a:prstGeom>
          <a:solidFill>
            <a:srgbClr val="4D6E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latin typeface="阿里巴巴普惠体" panose="00020600040101010101" charset="-122"/>
                <a:ea typeface="阿里巴巴普惠体" panose="00020600040101010101" charset="-122"/>
                <a:cs typeface="+mn-ea"/>
                <a:sym typeface="+mn-lt"/>
              </a:rPr>
              <a:t>小 结</a:t>
            </a:r>
            <a:endParaRPr lang="zh-CN" altLang="en-US" sz="2800" b="1" dirty="0">
              <a:latin typeface="阿里巴巴普惠体" panose="00020600040101010101" charset="-122"/>
              <a:ea typeface="阿里巴巴普惠体" panose="00020600040101010101" charset="-122"/>
              <a:cs typeface="+mn-ea"/>
              <a:sym typeface="+mn-lt"/>
            </a:endParaRPr>
          </a:p>
        </p:txBody>
      </p:sp>
      <p:grpSp>
        <p:nvGrpSpPr>
          <p:cNvPr id="2" name="组合 1"/>
          <p:cNvGrpSpPr/>
          <p:nvPr/>
        </p:nvGrpSpPr>
        <p:grpSpPr>
          <a:xfrm>
            <a:off x="1084328" y="3059293"/>
            <a:ext cx="10007740" cy="3104606"/>
            <a:chOff x="1708" y="4367"/>
            <a:chExt cx="15760" cy="4889"/>
          </a:xfrm>
        </p:grpSpPr>
        <p:sp>
          <p:nvSpPr>
            <p:cNvPr id="37" name="剪去单角的矩形 3"/>
            <p:cNvSpPr/>
            <p:nvPr/>
          </p:nvSpPr>
          <p:spPr>
            <a:xfrm>
              <a:off x="1708" y="4367"/>
              <a:ext cx="15760" cy="4889"/>
            </a:xfrm>
            <a:prstGeom prst="snip1Rect">
              <a:avLst/>
            </a:prstGeom>
            <a:solidFill>
              <a:srgbClr val="FADBE8"/>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p>
              <a:pPr>
                <a:lnSpc>
                  <a:spcPct val="150000"/>
                </a:lnSpc>
              </a:pPr>
              <a:r>
                <a:rPr lang="zh-CN" altLang="en-US" dirty="0">
                  <a:solidFill>
                    <a:srgbClr val="FFCCCC"/>
                  </a:solidFill>
                  <a:latin typeface="黑体" panose="02010609060101010101" charset="-122"/>
                  <a:ea typeface="黑体" panose="02010609060101010101" charset="-122"/>
                  <a:sym typeface="+mn-ea"/>
                </a:rPr>
                <a:t>　　</a:t>
              </a:r>
              <a:r>
                <a:rPr lang="en-US" altLang="zh-CN" dirty="0">
                  <a:solidFill>
                    <a:srgbClr val="FFCCCC"/>
                  </a:solidFill>
                  <a:latin typeface="黑体" panose="02010609060101010101" charset="-122"/>
                  <a:ea typeface="黑体" panose="02010609060101010101" charset="-122"/>
                  <a:sym typeface="+mn-ea"/>
                </a:rPr>
                <a:t> </a:t>
              </a:r>
              <a:endParaRPr lang="en-US" altLang="zh-CN" dirty="0">
                <a:solidFill>
                  <a:srgbClr val="FFCCCC"/>
                </a:solidFill>
                <a:latin typeface="黑体" panose="02010609060101010101" charset="-122"/>
                <a:ea typeface="黑体" panose="02010609060101010101" charset="-122"/>
                <a:sym typeface="+mn-ea"/>
              </a:endParaRPr>
            </a:p>
          </p:txBody>
        </p:sp>
        <p:sp>
          <p:nvSpPr>
            <p:cNvPr id="12" name="文本框 11"/>
            <p:cNvSpPr txBox="1"/>
            <p:nvPr/>
          </p:nvSpPr>
          <p:spPr>
            <a:xfrm>
              <a:off x="2223" y="4584"/>
              <a:ext cx="14443" cy="4506"/>
            </a:xfrm>
            <a:prstGeom prst="rect">
              <a:avLst/>
            </a:prstGeom>
            <a:noFill/>
          </p:spPr>
          <p:txBody>
            <a:bodyPr wrap="square" rtlCol="0">
              <a:spAutoFit/>
            </a:bodyPr>
            <a:p>
              <a:pPr indent="608330" algn="just">
                <a:lnSpc>
                  <a:spcPts val="3600"/>
                </a:lnSpc>
              </a:pPr>
              <a:r>
                <a:rPr lang="en-US" altLang="zh-CN" sz="2400" b="1"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2400" b="1"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sym typeface="+mn-ea"/>
                </a:rPr>
                <a:t>．凯撒密码是一种简单的移位加密算法，基本算法思想就是移动字母位置并替换。</a:t>
              </a:r>
              <a:endParaRPr lang="zh-CN" altLang="en-US" sz="2400" b="1"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608330" algn="just">
                <a:lnSpc>
                  <a:spcPts val="3600"/>
                </a:lnSpc>
              </a:pPr>
              <a:r>
                <a:rPr lang="en-US" altLang="zh-CN" sz="2400" b="1"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sym typeface="+mn-ea"/>
                </a:rPr>
                <a:t>2</a:t>
              </a:r>
              <a:r>
                <a:rPr lang="zh-CN" altLang="en-US" sz="2400" b="1"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sym typeface="+mn-ea"/>
                </a:rPr>
                <a:t>．加密时，明文是输入，密文是输出。解密时则相反，密文是输入，明文是输出。</a:t>
              </a:r>
              <a:endParaRPr lang="zh-CN" altLang="en-US" sz="2400" b="1"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608330" algn="just">
                <a:lnSpc>
                  <a:spcPts val="3600"/>
                </a:lnSpc>
              </a:pPr>
              <a:r>
                <a:rPr lang="en-US" altLang="zh-CN" sz="2400" b="1"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sym typeface="+mn-ea"/>
                </a:rPr>
                <a:t>3.</a:t>
              </a:r>
              <a:r>
                <a:rPr lang="zh-CN" altLang="en-US" sz="2400" b="1"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sym typeface="+mn-ea"/>
                </a:rPr>
                <a:t>加密算法在保护信息安全方面起着重要作用，保护着我们的信息安全。我们设置密码时，可以适当运用加密算法来加密。</a:t>
              </a:r>
              <a:endParaRPr lang="zh-CN" altLang="en-US" sz="2400" b="1"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pic>
        <p:nvPicPr>
          <p:cNvPr id="4" name="图片 3"/>
          <p:cNvPicPr>
            <a:picLocks noChangeAspect="1"/>
          </p:cNvPicPr>
          <p:nvPr/>
        </p:nvPicPr>
        <p:blipFill>
          <a:blip r:embed="rId1"/>
          <a:stretch>
            <a:fillRect/>
          </a:stretch>
        </p:blipFill>
        <p:spPr>
          <a:xfrm>
            <a:off x="1704975" y="825500"/>
            <a:ext cx="7888605" cy="192659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圆角 1"/>
          <p:cNvSpPr/>
          <p:nvPr/>
        </p:nvSpPr>
        <p:spPr>
          <a:xfrm>
            <a:off x="419070" y="364018"/>
            <a:ext cx="1702338" cy="461664"/>
          </a:xfrm>
          <a:prstGeom prst="roundRect">
            <a:avLst/>
          </a:prstGeom>
          <a:solidFill>
            <a:srgbClr val="4D6E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latin typeface="阿里巴巴普惠体" panose="00020600040101010101" charset="-122"/>
                <a:ea typeface="阿里巴巴普惠体" panose="00020600040101010101" charset="-122"/>
                <a:cs typeface="+mn-ea"/>
                <a:sym typeface="+mn-lt"/>
              </a:rPr>
              <a:t>任务拓展</a:t>
            </a:r>
            <a:endParaRPr lang="zh-CN" altLang="en-US" sz="2800" b="1" dirty="0">
              <a:latin typeface="阿里巴巴普惠体" panose="00020600040101010101" charset="-122"/>
              <a:ea typeface="阿里巴巴普惠体" panose="00020600040101010101" charset="-122"/>
              <a:cs typeface="+mn-ea"/>
              <a:sym typeface="+mn-lt"/>
            </a:endParaRPr>
          </a:p>
        </p:txBody>
      </p:sp>
      <p:sp>
        <p:nvSpPr>
          <p:cNvPr id="5" name="矩形 17"/>
          <p:cNvSpPr>
            <a:spLocks noChangeArrowheads="1"/>
          </p:cNvSpPr>
          <p:nvPr/>
        </p:nvSpPr>
        <p:spPr bwMode="auto">
          <a:xfrm>
            <a:off x="619125" y="936625"/>
            <a:ext cx="10953115" cy="53378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微软雅黑" panose="020B0503020204020204" pitchFamily="34" charset="-122"/>
                <a:sym typeface="Calibri" panose="020F050202020403020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微软雅黑" panose="020B0503020204020204" pitchFamily="34" charset="-122"/>
                <a:sym typeface="Calibri" panose="020F050202020403020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微软雅黑" panose="020B0503020204020204" pitchFamily="34" charset="-122"/>
                <a:sym typeface="Calibri" panose="020F050202020403020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微软雅黑" panose="020B0503020204020204" pitchFamily="34" charset="-122"/>
                <a:sym typeface="Calibri" panose="020F050202020403020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微软雅黑" panose="020B0503020204020204" pitchFamily="34" charset="-122"/>
                <a:sym typeface="Calibri" panose="020F050202020403020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微软雅黑" panose="020B0503020204020204" pitchFamily="34" charset="-122"/>
                <a:sym typeface="Calibri" panose="020F050202020403020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微软雅黑" panose="020B0503020204020204" pitchFamily="34" charset="-122"/>
                <a:sym typeface="Calibri" panose="020F050202020403020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微软雅黑" panose="020B0503020204020204" pitchFamily="34" charset="-122"/>
                <a:sym typeface="Calibri" panose="020F050202020403020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微软雅黑" panose="020B0503020204020204" pitchFamily="34" charset="-122"/>
                <a:sym typeface="Calibri" panose="020F0502020204030204" charset="0"/>
              </a:defRPr>
            </a:lvl9pPr>
          </a:lstStyle>
          <a:p>
            <a:pPr indent="609600" algn="just" fontAlgn="auto">
              <a:lnSpc>
                <a:spcPct val="150000"/>
              </a:lnSpc>
              <a:spcBef>
                <a:spcPct val="0"/>
              </a:spcBef>
              <a:buNone/>
              <a:extLst>
                <a:ext uri="{35155182-B16C-46BC-9424-99874614C6A1}">
                  <wpsdc:indentchars xmlns:wpsdc="http://www.wps.cn/officeDocument/2017/drawingmlCustomData" val="200" checksum="4158780845"/>
                </a:ext>
              </a:extLst>
            </a:pPr>
            <a:r>
              <a:rPr lang="en-US" altLang="zh-CN" sz="2400" dirty="0">
                <a:solidFill>
                  <a:srgbClr val="0070C0"/>
                </a:solidFill>
                <a:latin typeface="微软雅黑" panose="020B0503020204020204" pitchFamily="34" charset="-122"/>
              </a:rPr>
              <a:t>1.</a:t>
            </a:r>
            <a:r>
              <a:rPr lang="zh-CN" altLang="en-US" sz="2400" dirty="0">
                <a:solidFill>
                  <a:srgbClr val="0070C0"/>
                </a:solidFill>
                <a:latin typeface="微软雅黑" panose="020B0503020204020204" pitchFamily="34" charset="-122"/>
              </a:rPr>
              <a:t>有一段采用移位加密算法加密后的密文</a:t>
            </a:r>
            <a:r>
              <a:rPr lang="en-US" altLang="zh-CN" sz="2400" dirty="0">
                <a:solidFill>
                  <a:srgbClr val="0070C0"/>
                </a:solidFill>
                <a:latin typeface="微软雅黑" panose="020B0503020204020204" pitchFamily="34" charset="-122"/>
              </a:rPr>
              <a:t>“BYFFI”</a:t>
            </a:r>
            <a:r>
              <a:rPr lang="zh-CN" altLang="en-US" sz="2400" dirty="0">
                <a:solidFill>
                  <a:srgbClr val="0070C0"/>
                </a:solidFill>
                <a:latin typeface="微软雅黑" panose="020B0503020204020204" pitchFamily="34" charset="-122"/>
              </a:rPr>
              <a:t>，移位值未知，但知道明文是一个常见的英文单词，尝试推理出移位值和明文。</a:t>
            </a:r>
            <a:endParaRPr lang="zh-CN" altLang="en-US" sz="2400" dirty="0">
              <a:solidFill>
                <a:srgbClr val="0070C0"/>
              </a:solidFill>
              <a:latin typeface="微软雅黑" panose="020B0503020204020204" pitchFamily="34" charset="-122"/>
            </a:endParaRPr>
          </a:p>
          <a:p>
            <a:pPr indent="609600" algn="just" fontAlgn="auto">
              <a:lnSpc>
                <a:spcPct val="150000"/>
              </a:lnSpc>
              <a:spcBef>
                <a:spcPct val="0"/>
              </a:spcBef>
              <a:buNone/>
              <a:extLst>
                <a:ext uri="{35155182-B16C-46BC-9424-99874614C6A1}">
                  <wpsdc:indentchars xmlns:wpsdc="http://www.wps.cn/officeDocument/2017/drawingmlCustomData" val="200" checksum="4158780845"/>
                </a:ext>
              </a:extLst>
            </a:pPr>
            <a:endParaRPr lang="zh-CN" altLang="en-US" sz="2400" dirty="0">
              <a:solidFill>
                <a:srgbClr val="0070C0"/>
              </a:solidFill>
              <a:latin typeface="微软雅黑" panose="020B0503020204020204" pitchFamily="34" charset="-122"/>
              <a:cs typeface="+mn-ea"/>
              <a:sym typeface="+mn-lt"/>
            </a:endParaRPr>
          </a:p>
        </p:txBody>
      </p:sp>
      <p:sp>
        <p:nvSpPr>
          <p:cNvPr id="16" name="文本框 15"/>
          <p:cNvSpPr txBox="1"/>
          <p:nvPr/>
        </p:nvSpPr>
        <p:spPr>
          <a:xfrm>
            <a:off x="1151255" y="2599690"/>
            <a:ext cx="10113645" cy="1177925"/>
          </a:xfrm>
          <a:prstGeom prst="rect">
            <a:avLst/>
          </a:prstGeom>
          <a:noFill/>
        </p:spPr>
        <p:txBody>
          <a:bodyPr wrap="square" rtlCol="0" anchor="t">
            <a:noAutofit/>
          </a:bodyPr>
          <a:p>
            <a:r>
              <a:rPr lang="zh-CN" altLang="en-US" sz="2400">
                <a:solidFill>
                  <a:srgbClr val="C00000"/>
                </a:solidFill>
                <a:latin typeface="宋体" panose="02010600030101010101" pitchFamily="2" charset="-122"/>
                <a:ea typeface="宋体" panose="02010600030101010101" pitchFamily="2" charset="-122"/>
              </a:rPr>
              <a:t>明文是</a:t>
            </a:r>
            <a:r>
              <a:rPr lang="en-US" altLang="zh-CN" sz="2400">
                <a:solidFill>
                  <a:srgbClr val="C00000"/>
                </a:solidFill>
                <a:latin typeface="宋体" panose="02010600030101010101" pitchFamily="2" charset="-122"/>
                <a:ea typeface="宋体" panose="02010600030101010101" pitchFamily="2" charset="-122"/>
              </a:rPr>
              <a:t>“HELLO”</a:t>
            </a:r>
            <a:r>
              <a:rPr lang="zh-CN" altLang="en-US" sz="2400">
                <a:solidFill>
                  <a:srgbClr val="C00000"/>
                </a:solidFill>
                <a:latin typeface="宋体" panose="02010600030101010101" pitchFamily="2" charset="-122"/>
                <a:ea typeface="宋体" panose="02010600030101010101" pitchFamily="2" charset="-122"/>
              </a:rPr>
              <a:t>，移位值为</a:t>
            </a:r>
            <a:r>
              <a:rPr lang="en-US" altLang="zh-CN" sz="2400">
                <a:solidFill>
                  <a:srgbClr val="C00000"/>
                </a:solidFill>
                <a:latin typeface="宋体" panose="02010600030101010101" pitchFamily="2" charset="-122"/>
                <a:ea typeface="宋体" panose="02010600030101010101" pitchFamily="2" charset="-122"/>
              </a:rPr>
              <a:t>6</a:t>
            </a:r>
            <a:r>
              <a:rPr lang="zh-CN" altLang="en-US" sz="2400">
                <a:solidFill>
                  <a:srgbClr val="C00000"/>
                </a:solidFill>
                <a:latin typeface="宋体" panose="02010600030101010101" pitchFamily="2" charset="-122"/>
                <a:ea typeface="宋体" panose="02010600030101010101" pitchFamily="2" charset="-122"/>
              </a:rPr>
              <a:t>。</a:t>
            </a:r>
            <a:endParaRPr lang="zh-CN" altLang="en-US" sz="2400">
              <a:solidFill>
                <a:srgbClr val="C00000"/>
              </a:solidFill>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blinds(horizontal)">
                                      <p:cBhvr>
                                        <p:cTn id="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6" grpId="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圆角 1"/>
          <p:cNvSpPr/>
          <p:nvPr/>
        </p:nvSpPr>
        <p:spPr>
          <a:xfrm>
            <a:off x="419070" y="226223"/>
            <a:ext cx="1702338" cy="461664"/>
          </a:xfrm>
          <a:prstGeom prst="roundRect">
            <a:avLst/>
          </a:prstGeom>
          <a:solidFill>
            <a:srgbClr val="4D6E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latin typeface="阿里巴巴普惠体" panose="00020600040101010101" charset="-122"/>
                <a:ea typeface="阿里巴巴普惠体" panose="00020600040101010101" charset="-122"/>
                <a:cs typeface="+mn-ea"/>
                <a:sym typeface="+mn-lt"/>
              </a:rPr>
              <a:t>任务拓展</a:t>
            </a:r>
            <a:endParaRPr lang="zh-CN" altLang="en-US" sz="2800" b="1" dirty="0">
              <a:latin typeface="阿里巴巴普惠体" panose="00020600040101010101" charset="-122"/>
              <a:ea typeface="阿里巴巴普惠体" panose="00020600040101010101" charset="-122"/>
              <a:cs typeface="+mn-ea"/>
              <a:sym typeface="+mn-lt"/>
            </a:endParaRPr>
          </a:p>
        </p:txBody>
      </p:sp>
      <p:sp>
        <p:nvSpPr>
          <p:cNvPr id="5" name="矩形 17"/>
          <p:cNvSpPr>
            <a:spLocks noChangeArrowheads="1"/>
          </p:cNvSpPr>
          <p:nvPr/>
        </p:nvSpPr>
        <p:spPr bwMode="auto">
          <a:xfrm>
            <a:off x="222885" y="687705"/>
            <a:ext cx="11819890" cy="53378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微软雅黑" panose="020B0503020204020204" pitchFamily="34" charset="-122"/>
                <a:sym typeface="Calibri" panose="020F050202020403020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微软雅黑" panose="020B0503020204020204" pitchFamily="34" charset="-122"/>
                <a:sym typeface="Calibri" panose="020F050202020403020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微软雅黑" panose="020B0503020204020204" pitchFamily="34" charset="-122"/>
                <a:sym typeface="Calibri" panose="020F050202020403020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微软雅黑" panose="020B0503020204020204" pitchFamily="34" charset="-122"/>
                <a:sym typeface="Calibri" panose="020F050202020403020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微软雅黑" panose="020B0503020204020204" pitchFamily="34" charset="-122"/>
                <a:sym typeface="Calibri" panose="020F050202020403020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微软雅黑" panose="020B0503020204020204" pitchFamily="34" charset="-122"/>
                <a:sym typeface="Calibri" panose="020F050202020403020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微软雅黑" panose="020B0503020204020204" pitchFamily="34" charset="-122"/>
                <a:sym typeface="Calibri" panose="020F050202020403020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微软雅黑" panose="020B0503020204020204" pitchFamily="34" charset="-122"/>
                <a:sym typeface="Calibri" panose="020F050202020403020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微软雅黑" panose="020B0503020204020204" pitchFamily="34" charset="-122"/>
                <a:sym typeface="Calibri" panose="020F0502020204030204" charset="0"/>
              </a:defRPr>
            </a:lvl9pPr>
          </a:lstStyle>
          <a:p>
            <a:pPr indent="457200" algn="just" fontAlgn="auto">
              <a:lnSpc>
                <a:spcPct val="150000"/>
              </a:lnSpc>
              <a:spcBef>
                <a:spcPct val="0"/>
              </a:spcBef>
              <a:buNone/>
              <a:extLst>
                <a:ext uri="{35155182-B16C-46BC-9424-99874614C6A1}">
                  <wpsdc:indentchars xmlns:wpsdc="http://www.wps.cn/officeDocument/2017/drawingmlCustomData" val="200" checksum="59296752"/>
                </a:ext>
              </a:extLst>
            </a:pPr>
            <a:r>
              <a:rPr lang="en-US" altLang="zh-CN" sz="1800" dirty="0">
                <a:solidFill>
                  <a:srgbClr val="0070C0"/>
                </a:solidFill>
                <a:latin typeface="微软雅黑" panose="020B0503020204020204" pitchFamily="34" charset="-122"/>
                <a:cs typeface="+mn-ea"/>
                <a:sym typeface="+mn-lt"/>
              </a:rPr>
              <a:t>2. </a:t>
            </a:r>
            <a:r>
              <a:rPr lang="zh-CN" altLang="en-US" sz="1800" dirty="0">
                <a:solidFill>
                  <a:srgbClr val="0070C0"/>
                </a:solidFill>
                <a:latin typeface="微软雅黑" panose="020B0503020204020204" pitchFamily="34" charset="-122"/>
                <a:cs typeface="+mn-ea"/>
                <a:sym typeface="+mn-lt"/>
              </a:rPr>
              <a:t>《武经总要》记载，北宋时期曾公亮搜集了</a:t>
            </a:r>
            <a:r>
              <a:rPr lang="en-US" altLang="zh-CN" sz="1800" dirty="0">
                <a:solidFill>
                  <a:srgbClr val="0070C0"/>
                </a:solidFill>
                <a:latin typeface="微软雅黑" panose="020B0503020204020204" pitchFamily="34" charset="-122"/>
                <a:cs typeface="+mn-ea"/>
                <a:sym typeface="+mn-lt"/>
              </a:rPr>
              <a:t> 40 </a:t>
            </a:r>
            <a:r>
              <a:rPr lang="zh-CN" altLang="en-US" sz="1800" dirty="0">
                <a:solidFill>
                  <a:srgbClr val="0070C0"/>
                </a:solidFill>
                <a:latin typeface="微软雅黑" panose="020B0503020204020204" pitchFamily="34" charset="-122"/>
                <a:cs typeface="+mn-ea"/>
                <a:sym typeface="+mn-lt"/>
              </a:rPr>
              <a:t>个常用军事短语，并按顺序对这些短语进行编码，用作军事保密通信的代码，如下表所示。军队出征前，约定用一首不含重复文字的五言律诗作为密码本，即律诗的文字顺序与常用军事短语的编码一一对应。比如本次使用的五言律诗为《使至塞上》，全文如下。将领如果需要补充马匹，先查出</a:t>
            </a:r>
            <a:r>
              <a:rPr lang="en-US" altLang="zh-CN" sz="1800" dirty="0">
                <a:solidFill>
                  <a:srgbClr val="0070C0"/>
                </a:solidFill>
                <a:latin typeface="微软雅黑" panose="020B0503020204020204" pitchFamily="34" charset="-122"/>
                <a:cs typeface="+mn-ea"/>
                <a:sym typeface="+mn-lt"/>
              </a:rPr>
              <a:t>“</a:t>
            </a:r>
            <a:r>
              <a:rPr lang="zh-CN" altLang="en-US" sz="1800" dirty="0">
                <a:solidFill>
                  <a:srgbClr val="0070C0"/>
                </a:solidFill>
                <a:latin typeface="微软雅黑" panose="020B0503020204020204" pitchFamily="34" charset="-122"/>
                <a:cs typeface="+mn-ea"/>
                <a:sym typeface="+mn-lt"/>
              </a:rPr>
              <a:t>请求马匹</a:t>
            </a:r>
            <a:r>
              <a:rPr lang="en-US" altLang="zh-CN" sz="1800" dirty="0">
                <a:solidFill>
                  <a:srgbClr val="0070C0"/>
                </a:solidFill>
                <a:latin typeface="微软雅黑" panose="020B0503020204020204" pitchFamily="34" charset="-122"/>
                <a:cs typeface="+mn-ea"/>
                <a:sym typeface="+mn-lt"/>
              </a:rPr>
              <a:t>”</a:t>
            </a:r>
            <a:r>
              <a:rPr lang="zh-CN" altLang="en-US" sz="1800" dirty="0">
                <a:solidFill>
                  <a:srgbClr val="0070C0"/>
                </a:solidFill>
                <a:latin typeface="微软雅黑" panose="020B0503020204020204" pitchFamily="34" charset="-122"/>
                <a:cs typeface="+mn-ea"/>
                <a:sym typeface="+mn-lt"/>
              </a:rPr>
              <a:t>编码为七，再在律诗中找到第七个字</a:t>
            </a:r>
            <a:r>
              <a:rPr lang="en-US" altLang="zh-CN" sz="1800" dirty="0">
                <a:solidFill>
                  <a:srgbClr val="0070C0"/>
                </a:solidFill>
                <a:latin typeface="微软雅黑" panose="020B0503020204020204" pitchFamily="34" charset="-122"/>
                <a:cs typeface="+mn-ea"/>
                <a:sym typeface="+mn-lt"/>
              </a:rPr>
              <a:t>“</a:t>
            </a:r>
            <a:r>
              <a:rPr lang="zh-CN" altLang="en-US" sz="1800" dirty="0">
                <a:solidFill>
                  <a:srgbClr val="0070C0"/>
                </a:solidFill>
                <a:latin typeface="微软雅黑" panose="020B0503020204020204" pitchFamily="34" charset="-122"/>
                <a:cs typeface="+mn-ea"/>
                <a:sym typeface="+mn-lt"/>
              </a:rPr>
              <a:t>国</a:t>
            </a:r>
            <a:r>
              <a:rPr lang="en-US" altLang="zh-CN" sz="1800" dirty="0">
                <a:solidFill>
                  <a:srgbClr val="0070C0"/>
                </a:solidFill>
                <a:latin typeface="微软雅黑" panose="020B0503020204020204" pitchFamily="34" charset="-122"/>
                <a:cs typeface="+mn-ea"/>
                <a:sym typeface="+mn-lt"/>
              </a:rPr>
              <a:t>”</a:t>
            </a:r>
            <a:r>
              <a:rPr lang="zh-CN" altLang="en-US" sz="1800" dirty="0">
                <a:solidFill>
                  <a:srgbClr val="0070C0"/>
                </a:solidFill>
                <a:latin typeface="微软雅黑" panose="020B0503020204020204" pitchFamily="34" charset="-122"/>
                <a:cs typeface="+mn-ea"/>
                <a:sym typeface="+mn-lt"/>
              </a:rPr>
              <a:t>，在普通公文中传递一个</a:t>
            </a:r>
            <a:r>
              <a:rPr lang="en-US" altLang="zh-CN" sz="1800" dirty="0">
                <a:solidFill>
                  <a:srgbClr val="0070C0"/>
                </a:solidFill>
                <a:latin typeface="微软雅黑" panose="020B0503020204020204" pitchFamily="34" charset="-122"/>
                <a:cs typeface="+mn-ea"/>
                <a:sym typeface="+mn-lt"/>
              </a:rPr>
              <a:t>“</a:t>
            </a:r>
            <a:r>
              <a:rPr lang="zh-CN" altLang="en-US" sz="1800" dirty="0">
                <a:solidFill>
                  <a:srgbClr val="0070C0"/>
                </a:solidFill>
                <a:latin typeface="微软雅黑" panose="020B0503020204020204" pitchFamily="34" charset="-122"/>
                <a:cs typeface="+mn-ea"/>
                <a:sym typeface="+mn-lt"/>
              </a:rPr>
              <a:t>国</a:t>
            </a:r>
            <a:r>
              <a:rPr lang="en-US" altLang="zh-CN" sz="1800" dirty="0">
                <a:solidFill>
                  <a:srgbClr val="0070C0"/>
                </a:solidFill>
                <a:latin typeface="微软雅黑" panose="020B0503020204020204" pitchFamily="34" charset="-122"/>
                <a:cs typeface="+mn-ea"/>
                <a:sym typeface="+mn-lt"/>
              </a:rPr>
              <a:t>”</a:t>
            </a:r>
            <a:r>
              <a:rPr lang="zh-CN" altLang="en-US" sz="1800" dirty="0">
                <a:solidFill>
                  <a:srgbClr val="0070C0"/>
                </a:solidFill>
                <a:latin typeface="微软雅黑" panose="020B0503020204020204" pitchFamily="34" charset="-122"/>
                <a:cs typeface="+mn-ea"/>
                <a:sym typeface="+mn-lt"/>
              </a:rPr>
              <a:t>字即可。</a:t>
            </a:r>
            <a:endParaRPr lang="zh-CN" altLang="en-US" sz="1800" dirty="0">
              <a:solidFill>
                <a:srgbClr val="0070C0"/>
              </a:solidFill>
              <a:latin typeface="微软雅黑" panose="020B0503020204020204" pitchFamily="34" charset="-122"/>
              <a:cs typeface="+mn-ea"/>
              <a:sym typeface="+mn-lt"/>
            </a:endParaRPr>
          </a:p>
          <a:p>
            <a:pPr indent="457200" algn="just" fontAlgn="auto">
              <a:lnSpc>
                <a:spcPct val="150000"/>
              </a:lnSpc>
              <a:spcBef>
                <a:spcPct val="0"/>
              </a:spcBef>
              <a:buNone/>
              <a:extLst>
                <a:ext uri="{35155182-B16C-46BC-9424-99874614C6A1}">
                  <wpsdc:indentchars xmlns:wpsdc="http://www.wps.cn/officeDocument/2017/drawingmlCustomData" val="200" checksum="59296752"/>
                </a:ext>
              </a:extLst>
            </a:pPr>
            <a:r>
              <a:rPr lang="zh-CN" altLang="en-US" sz="1800" dirty="0">
                <a:solidFill>
                  <a:srgbClr val="0070C0"/>
                </a:solidFill>
                <a:latin typeface="微软雅黑" panose="020B0503020204020204" pitchFamily="34" charset="-122"/>
                <a:cs typeface="+mn-ea"/>
                <a:sym typeface="+mn-lt"/>
              </a:rPr>
              <a:t>按照这次的约定，收到的信息是</a:t>
            </a:r>
            <a:r>
              <a:rPr lang="en-US" altLang="zh-CN" sz="1800" dirty="0">
                <a:solidFill>
                  <a:srgbClr val="0070C0"/>
                </a:solidFill>
                <a:latin typeface="微软雅黑" panose="020B0503020204020204" pitchFamily="34" charset="-122"/>
                <a:cs typeface="+mn-ea"/>
                <a:sym typeface="+mn-lt"/>
              </a:rPr>
              <a:t>“</a:t>
            </a:r>
            <a:r>
              <a:rPr lang="zh-CN" altLang="en-US" sz="1800" dirty="0">
                <a:solidFill>
                  <a:srgbClr val="0070C0"/>
                </a:solidFill>
                <a:latin typeface="微软雅黑" panose="020B0503020204020204" pitchFamily="34" charset="-122"/>
                <a:cs typeface="+mn-ea"/>
                <a:sym typeface="+mn-lt"/>
              </a:rPr>
              <a:t>骑</a:t>
            </a:r>
            <a:r>
              <a:rPr lang="en-US" altLang="zh-CN" sz="1800" dirty="0">
                <a:solidFill>
                  <a:srgbClr val="0070C0"/>
                </a:solidFill>
                <a:latin typeface="微软雅黑" panose="020B0503020204020204" pitchFamily="34" charset="-122"/>
                <a:cs typeface="+mn-ea"/>
                <a:sym typeface="+mn-lt"/>
              </a:rPr>
              <a:t>”“</a:t>
            </a:r>
            <a:r>
              <a:rPr lang="zh-CN" altLang="en-US" sz="1800" dirty="0">
                <a:solidFill>
                  <a:srgbClr val="0070C0"/>
                </a:solidFill>
                <a:latin typeface="微软雅黑" panose="020B0503020204020204" pitchFamily="34" charset="-122"/>
                <a:cs typeface="+mn-ea"/>
                <a:sym typeface="+mn-lt"/>
              </a:rPr>
              <a:t>河</a:t>
            </a:r>
            <a:r>
              <a:rPr lang="en-US" altLang="zh-CN" sz="1800" dirty="0">
                <a:solidFill>
                  <a:srgbClr val="0070C0"/>
                </a:solidFill>
                <a:latin typeface="微软雅黑" panose="020B0503020204020204" pitchFamily="34" charset="-122"/>
                <a:cs typeface="+mn-ea"/>
                <a:sym typeface="+mn-lt"/>
              </a:rPr>
              <a:t>”“</a:t>
            </a:r>
            <a:r>
              <a:rPr lang="zh-CN" altLang="en-US" sz="1800" dirty="0">
                <a:solidFill>
                  <a:srgbClr val="0070C0"/>
                </a:solidFill>
                <a:latin typeface="微软雅黑" panose="020B0503020204020204" pitchFamily="34" charset="-122"/>
                <a:cs typeface="+mn-ea"/>
                <a:sym typeface="+mn-lt"/>
              </a:rPr>
              <a:t>汉</a:t>
            </a:r>
            <a:r>
              <a:rPr lang="en-US" altLang="zh-CN" sz="1800" dirty="0">
                <a:solidFill>
                  <a:srgbClr val="0070C0"/>
                </a:solidFill>
                <a:latin typeface="微软雅黑" panose="020B0503020204020204" pitchFamily="34" charset="-122"/>
                <a:cs typeface="+mn-ea"/>
                <a:sym typeface="+mn-lt"/>
              </a:rPr>
              <a:t>”“</a:t>
            </a:r>
            <a:r>
              <a:rPr lang="zh-CN" altLang="en-US" sz="1800" dirty="0">
                <a:solidFill>
                  <a:srgbClr val="0070C0"/>
                </a:solidFill>
                <a:latin typeface="微软雅黑" panose="020B0503020204020204" pitchFamily="34" charset="-122"/>
                <a:cs typeface="+mn-ea"/>
                <a:sym typeface="+mn-lt"/>
              </a:rPr>
              <a:t>归</a:t>
            </a:r>
            <a:r>
              <a:rPr lang="en-US" altLang="zh-CN" sz="1800" dirty="0">
                <a:solidFill>
                  <a:srgbClr val="0070C0"/>
                </a:solidFill>
                <a:latin typeface="微软雅黑" panose="020B0503020204020204" pitchFamily="34" charset="-122"/>
                <a:cs typeface="+mn-ea"/>
                <a:sym typeface="+mn-lt"/>
              </a:rPr>
              <a:t>”</a:t>
            </a:r>
            <a:r>
              <a:rPr lang="zh-CN" altLang="en-US" sz="1800" dirty="0">
                <a:solidFill>
                  <a:srgbClr val="0070C0"/>
                </a:solidFill>
                <a:latin typeface="微软雅黑" panose="020B0503020204020204" pitchFamily="34" charset="-122"/>
                <a:cs typeface="+mn-ea"/>
                <a:sym typeface="+mn-lt"/>
              </a:rPr>
              <a:t>，将领想传达什么信息呢？如果需要请求刀具和衣物，将领应该传递哪些字呢？</a:t>
            </a:r>
            <a:endParaRPr lang="zh-CN" altLang="en-US" sz="1800" dirty="0">
              <a:solidFill>
                <a:srgbClr val="0070C0"/>
              </a:solidFill>
              <a:latin typeface="微软雅黑" panose="020B0503020204020204" pitchFamily="34" charset="-122"/>
              <a:cs typeface="+mn-ea"/>
              <a:sym typeface="+mn-lt"/>
            </a:endParaRPr>
          </a:p>
        </p:txBody>
      </p:sp>
      <p:pic>
        <p:nvPicPr>
          <p:cNvPr id="3" name="图片 2"/>
          <p:cNvPicPr>
            <a:picLocks noChangeAspect="1"/>
          </p:cNvPicPr>
          <p:nvPr/>
        </p:nvPicPr>
        <p:blipFill>
          <a:blip r:embed="rId1"/>
          <a:stretch>
            <a:fillRect/>
          </a:stretch>
        </p:blipFill>
        <p:spPr>
          <a:xfrm>
            <a:off x="240030" y="3221990"/>
            <a:ext cx="8268970" cy="3498850"/>
          </a:xfrm>
          <a:prstGeom prst="rect">
            <a:avLst/>
          </a:prstGeom>
        </p:spPr>
      </p:pic>
      <p:pic>
        <p:nvPicPr>
          <p:cNvPr id="4" name="图片 3"/>
          <p:cNvPicPr>
            <a:picLocks noChangeAspect="1"/>
          </p:cNvPicPr>
          <p:nvPr/>
        </p:nvPicPr>
        <p:blipFill>
          <a:blip r:embed="rId2"/>
          <a:stretch>
            <a:fillRect/>
          </a:stretch>
        </p:blipFill>
        <p:spPr>
          <a:xfrm>
            <a:off x="8771255" y="4224655"/>
            <a:ext cx="2905125" cy="2362200"/>
          </a:xfrm>
          <a:prstGeom prst="rect">
            <a:avLst/>
          </a:prstGeom>
        </p:spPr>
      </p:pic>
      <p:sp>
        <p:nvSpPr>
          <p:cNvPr id="16" name="文本框 15"/>
          <p:cNvSpPr txBox="1"/>
          <p:nvPr/>
        </p:nvSpPr>
        <p:spPr>
          <a:xfrm>
            <a:off x="3213100" y="2837815"/>
            <a:ext cx="8463280" cy="504190"/>
          </a:xfrm>
          <a:prstGeom prst="rect">
            <a:avLst/>
          </a:prstGeom>
          <a:noFill/>
        </p:spPr>
        <p:txBody>
          <a:bodyPr wrap="square" rtlCol="0" anchor="t">
            <a:noAutofit/>
          </a:bodyPr>
          <a:p>
            <a:r>
              <a:rPr lang="zh-CN" altLang="en-US">
                <a:solidFill>
                  <a:srgbClr val="C00000"/>
                </a:solidFill>
                <a:latin typeface="宋体" panose="02010600030101010101" pitchFamily="2" charset="-122"/>
                <a:ea typeface="宋体" panose="02010600030101010101" pitchFamily="2" charset="-122"/>
              </a:rPr>
              <a:t>将领想传达的信息是：战斗取得大捷，敌人撤退，请求增派兵力，请求进攻。</a:t>
            </a:r>
            <a:endParaRPr lang="zh-CN" altLang="en-US">
              <a:solidFill>
                <a:srgbClr val="C00000"/>
              </a:solidFill>
              <a:latin typeface="宋体" panose="02010600030101010101" pitchFamily="2" charset="-122"/>
              <a:ea typeface="宋体" panose="02010600030101010101" pitchFamily="2" charset="-122"/>
            </a:endParaRPr>
          </a:p>
        </p:txBody>
      </p:sp>
      <p:sp>
        <p:nvSpPr>
          <p:cNvPr id="6" name="文本框 5"/>
          <p:cNvSpPr txBox="1"/>
          <p:nvPr/>
        </p:nvSpPr>
        <p:spPr>
          <a:xfrm>
            <a:off x="8771255" y="3185160"/>
            <a:ext cx="2955290" cy="1039495"/>
          </a:xfrm>
          <a:prstGeom prst="rect">
            <a:avLst/>
          </a:prstGeom>
          <a:noFill/>
        </p:spPr>
        <p:txBody>
          <a:bodyPr wrap="square" rtlCol="0" anchor="t">
            <a:noAutofit/>
          </a:bodyPr>
          <a:p>
            <a:pPr>
              <a:lnSpc>
                <a:spcPct val="150000"/>
              </a:lnSpc>
            </a:pPr>
            <a:r>
              <a:rPr lang="zh-CN" altLang="en-US">
                <a:solidFill>
                  <a:srgbClr val="C00000"/>
                </a:solidFill>
                <a:latin typeface="宋体" panose="02010600030101010101" pitchFamily="2" charset="-122"/>
                <a:ea typeface="宋体" panose="02010600030101010101" pitchFamily="2" charset="-122"/>
              </a:rPr>
              <a:t>请求刀具传递</a:t>
            </a:r>
            <a:r>
              <a:rPr lang="en-US" altLang="zh-CN">
                <a:solidFill>
                  <a:srgbClr val="C00000"/>
                </a:solidFill>
                <a:latin typeface="宋体" panose="02010600030101010101" pitchFamily="2" charset="-122"/>
                <a:ea typeface="宋体" panose="02010600030101010101" pitchFamily="2" charset="-122"/>
              </a:rPr>
              <a:t>“</a:t>
            </a:r>
            <a:r>
              <a:rPr lang="zh-CN" altLang="en-US">
                <a:solidFill>
                  <a:srgbClr val="C00000"/>
                </a:solidFill>
                <a:latin typeface="宋体" panose="02010600030101010101" pitchFamily="2" charset="-122"/>
                <a:ea typeface="宋体" panose="02010600030101010101" pitchFamily="2" charset="-122"/>
              </a:rPr>
              <a:t>欲</a:t>
            </a:r>
            <a:r>
              <a:rPr lang="en-US" altLang="zh-CN">
                <a:solidFill>
                  <a:srgbClr val="C00000"/>
                </a:solidFill>
                <a:latin typeface="宋体" panose="02010600030101010101" pitchFamily="2" charset="-122"/>
                <a:ea typeface="宋体" panose="02010600030101010101" pitchFamily="2" charset="-122"/>
              </a:rPr>
              <a:t>”</a:t>
            </a:r>
            <a:r>
              <a:rPr lang="zh-CN" altLang="en-US">
                <a:solidFill>
                  <a:srgbClr val="C00000"/>
                </a:solidFill>
                <a:latin typeface="宋体" panose="02010600030101010101" pitchFamily="2" charset="-122"/>
                <a:ea typeface="宋体" panose="02010600030101010101" pitchFamily="2" charset="-122"/>
              </a:rPr>
              <a:t>；</a:t>
            </a:r>
            <a:endParaRPr lang="en-US" altLang="zh-CN">
              <a:solidFill>
                <a:srgbClr val="C00000"/>
              </a:solidFill>
              <a:latin typeface="宋体" panose="02010600030101010101" pitchFamily="2" charset="-122"/>
              <a:ea typeface="宋体" panose="02010600030101010101" pitchFamily="2" charset="-122"/>
            </a:endParaRPr>
          </a:p>
          <a:p>
            <a:pPr>
              <a:lnSpc>
                <a:spcPct val="150000"/>
              </a:lnSpc>
            </a:pPr>
            <a:r>
              <a:rPr lang="zh-CN" altLang="en-US">
                <a:solidFill>
                  <a:srgbClr val="C00000"/>
                </a:solidFill>
                <a:latin typeface="宋体" panose="02010600030101010101" pitchFamily="2" charset="-122"/>
                <a:ea typeface="宋体" panose="02010600030101010101" pitchFamily="2" charset="-122"/>
              </a:rPr>
              <a:t>请求衣物传递</a:t>
            </a:r>
            <a:r>
              <a:rPr lang="en-US" altLang="zh-CN">
                <a:solidFill>
                  <a:srgbClr val="C00000"/>
                </a:solidFill>
                <a:latin typeface="宋体" panose="02010600030101010101" pitchFamily="2" charset="-122"/>
                <a:ea typeface="宋体" panose="02010600030101010101" pitchFamily="2" charset="-122"/>
              </a:rPr>
              <a:t>“</a:t>
            </a:r>
            <a:r>
              <a:rPr lang="zh-CN" altLang="en-US">
                <a:solidFill>
                  <a:srgbClr val="C00000"/>
                </a:solidFill>
                <a:latin typeface="宋体" panose="02010600030101010101" pitchFamily="2" charset="-122"/>
                <a:ea typeface="宋体" panose="02010600030101010101" pitchFamily="2" charset="-122"/>
              </a:rPr>
              <a:t>过</a:t>
            </a:r>
            <a:r>
              <a:rPr lang="en-US" altLang="zh-CN">
                <a:solidFill>
                  <a:srgbClr val="C00000"/>
                </a:solidFill>
                <a:latin typeface="宋体" panose="02010600030101010101" pitchFamily="2" charset="-122"/>
                <a:ea typeface="宋体" panose="02010600030101010101" pitchFamily="2" charset="-122"/>
              </a:rPr>
              <a:t>”</a:t>
            </a:r>
            <a:r>
              <a:rPr lang="zh-CN" altLang="en-US">
                <a:solidFill>
                  <a:srgbClr val="C00000"/>
                </a:solidFill>
                <a:latin typeface="宋体" panose="02010600030101010101" pitchFamily="2" charset="-122"/>
                <a:ea typeface="宋体" panose="02010600030101010101" pitchFamily="2" charset="-122"/>
              </a:rPr>
              <a:t>。</a:t>
            </a:r>
            <a:endParaRPr lang="zh-CN" altLang="en-US">
              <a:solidFill>
                <a:srgbClr val="C00000"/>
              </a:solidFill>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blinds(horizontal)">
                                      <p:cBhvr>
                                        <p:cTn id="7" dur="500"/>
                                        <p:tgtEl>
                                          <p:spTgt spid="16"/>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6" grpId="1"/>
      <p:bldP spid="6" grpId="0"/>
      <p:bldP spid="6" grpId="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形状 9"/>
          <p:cNvSpPr/>
          <p:nvPr/>
        </p:nvSpPr>
        <p:spPr>
          <a:xfrm>
            <a:off x="1" y="0"/>
            <a:ext cx="7559039" cy="6858000"/>
          </a:xfrm>
          <a:custGeom>
            <a:avLst/>
            <a:gdLst>
              <a:gd name="connsiteX0" fmla="*/ 0 w 5894571"/>
              <a:gd name="connsiteY0" fmla="*/ 0 h 6858000"/>
              <a:gd name="connsiteX1" fmla="*/ 5894571 w 5894571"/>
              <a:gd name="connsiteY1" fmla="*/ 0 h 6858000"/>
              <a:gd name="connsiteX2" fmla="*/ 2300629 w 5894571"/>
              <a:gd name="connsiteY2" fmla="*/ 6858000 h 6858000"/>
              <a:gd name="connsiteX3" fmla="*/ 0 w 5894571"/>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5894571" h="6858000">
                <a:moveTo>
                  <a:pt x="0" y="0"/>
                </a:moveTo>
                <a:lnTo>
                  <a:pt x="5894571" y="0"/>
                </a:lnTo>
                <a:lnTo>
                  <a:pt x="2300629" y="6858000"/>
                </a:lnTo>
                <a:lnTo>
                  <a:pt x="0" y="6858000"/>
                </a:lnTo>
                <a:close/>
              </a:path>
            </a:pathLst>
          </a:custGeom>
          <a:solidFill>
            <a:srgbClr val="4D6EF8"/>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11" name="矩形: 圆角 10"/>
          <p:cNvSpPr/>
          <p:nvPr/>
        </p:nvSpPr>
        <p:spPr>
          <a:xfrm>
            <a:off x="594360" y="482028"/>
            <a:ext cx="11003280" cy="5926964"/>
          </a:xfrm>
          <a:prstGeom prst="roundRect">
            <a:avLst>
              <a:gd name="adj" fmla="val 8202"/>
            </a:avLst>
          </a:prstGeom>
          <a:solidFill>
            <a:schemeClr val="bg1"/>
          </a:solidFill>
          <a:ln w="6350">
            <a:noFill/>
          </a:ln>
          <a:effectLst>
            <a:outerShdw blurRad="546100" dir="2700000" sx="102000" sy="102000" algn="ctr" rotWithShape="0">
              <a:prstClr val="black">
                <a:alpha val="1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22" name="图片 21" descr="F:\计算机发展史\51miz-E1168142-4B823771-1920x1409.jpg51miz-E1168142-4B823771-1920x1409"/>
          <p:cNvPicPr>
            <a:picLocks noChangeAspect="1"/>
          </p:cNvPicPr>
          <p:nvPr/>
        </p:nvPicPr>
        <p:blipFill>
          <a:blip r:embed="rId1"/>
          <a:srcRect/>
          <a:stretch>
            <a:fillRect/>
          </a:stretch>
        </p:blipFill>
        <p:spPr>
          <a:xfrm>
            <a:off x="7121525" y="2338705"/>
            <a:ext cx="4284980" cy="3145155"/>
          </a:xfrm>
          <a:prstGeom prst="rect">
            <a:avLst/>
          </a:prstGeom>
        </p:spPr>
      </p:pic>
      <p:sp>
        <p:nvSpPr>
          <p:cNvPr id="4" name="文本框 3"/>
          <p:cNvSpPr txBox="1"/>
          <p:nvPr/>
        </p:nvSpPr>
        <p:spPr>
          <a:xfrm>
            <a:off x="1013460" y="2004060"/>
            <a:ext cx="6546215" cy="738505"/>
          </a:xfrm>
          <a:prstGeom prst="rect">
            <a:avLst/>
          </a:prstGeom>
          <a:noFill/>
        </p:spPr>
        <p:txBody>
          <a:bodyPr wrap="square" lIns="0" tIns="0" rIns="0" bIns="0" rtlCol="0">
            <a:spAutoFit/>
          </a:bodyPr>
          <a:lstStyle/>
          <a:p>
            <a:r>
              <a:rPr lang="zh-CN" altLang="en-US" sz="4800" b="1" dirty="0">
                <a:solidFill>
                  <a:srgbClr val="4D6EF8"/>
                </a:solidFill>
                <a:latin typeface="阿里巴巴普惠体 Heavy" panose="00020600040101010101" charset="-122"/>
                <a:ea typeface="阿里巴巴普惠体 Heavy" panose="00020600040101010101" charset="-122"/>
                <a:sym typeface="+mn-ea"/>
              </a:rPr>
              <a:t>任务一</a:t>
            </a:r>
            <a:r>
              <a:rPr lang="en-US" altLang="zh-CN" sz="4800" b="1" dirty="0">
                <a:solidFill>
                  <a:srgbClr val="4D6EF8"/>
                </a:solidFill>
                <a:latin typeface="阿里巴巴普惠体 Heavy" panose="00020600040101010101" charset="-122"/>
                <a:ea typeface="阿里巴巴普惠体 Heavy" panose="00020600040101010101" charset="-122"/>
                <a:sym typeface="+mn-ea"/>
              </a:rPr>
              <a:t> </a:t>
            </a:r>
            <a:r>
              <a:rPr lang="zh-CN" altLang="en-US" sz="4800" b="1" dirty="0">
                <a:solidFill>
                  <a:srgbClr val="4D6EF8"/>
                </a:solidFill>
                <a:latin typeface="阿里巴巴普惠体 Heavy" panose="00020600040101010101" charset="-122"/>
                <a:ea typeface="阿里巴巴普惠体 Heavy" panose="00020600040101010101" charset="-122"/>
                <a:sym typeface="+mn-ea"/>
              </a:rPr>
              <a:t>互传密信有诀窍</a:t>
            </a:r>
            <a:endParaRPr lang="zh-CN" altLang="en-US" sz="4800" b="1" dirty="0">
              <a:solidFill>
                <a:srgbClr val="4D6EF8"/>
              </a:solidFill>
              <a:latin typeface="阿里巴巴普惠体 Heavy" panose="00020600040101010101" charset="-122"/>
              <a:ea typeface="阿里巴巴普惠体 Heavy" panose="00020600040101010101" charset="-122"/>
              <a:sym typeface="+mn-ea"/>
            </a:endParaRPr>
          </a:p>
        </p:txBody>
      </p:sp>
      <p:sp>
        <p:nvSpPr>
          <p:cNvPr id="17" name="文本框 16"/>
          <p:cNvSpPr txBox="1"/>
          <p:nvPr/>
        </p:nvSpPr>
        <p:spPr>
          <a:xfrm>
            <a:off x="1013460" y="888365"/>
            <a:ext cx="7722235" cy="460375"/>
          </a:xfrm>
          <a:prstGeom prst="rect">
            <a:avLst/>
          </a:prstGeom>
          <a:noFill/>
        </p:spPr>
        <p:txBody>
          <a:bodyPr wrap="square" rtlCol="0">
            <a:spAutoFit/>
          </a:bodyPr>
          <a:lstStyle/>
          <a:p>
            <a:pPr marL="457200" indent="-457200">
              <a:buFont typeface="Arial" panose="020B0604020202020204" pitchFamily="34" charset="0"/>
              <a:buChar char="•"/>
            </a:pPr>
            <a:r>
              <a:rPr lang="zh-CN" altLang="en-US" sz="2400" b="1" spc="600" dirty="0">
                <a:solidFill>
                  <a:srgbClr val="4D6EF8"/>
                </a:solidFill>
                <a:latin typeface="阿里巴巴普惠体" panose="00020600040101010101" charset="-122"/>
                <a:ea typeface="阿里巴巴普惠体" panose="00020600040101010101" charset="-122"/>
                <a:cs typeface="阿里巴巴普惠体" panose="00020600040101010101" charset="-122"/>
                <a:sym typeface="+mn-lt"/>
              </a:rPr>
              <a:t>五年级上册 主题三 用算法解决问题</a:t>
            </a:r>
            <a:endParaRPr lang="zh-CN" altLang="en-US" sz="2400" b="1" spc="600" dirty="0">
              <a:solidFill>
                <a:srgbClr val="4D6EF8"/>
              </a:solidFill>
              <a:latin typeface="阿里巴巴普惠体" panose="00020600040101010101" charset="-122"/>
              <a:ea typeface="阿里巴巴普惠体" panose="00020600040101010101" charset="-122"/>
              <a:cs typeface="阿里巴巴普惠体" panose="00020600040101010101" charset="-122"/>
              <a:sym typeface="+mn-lt"/>
            </a:endParaRPr>
          </a:p>
        </p:txBody>
      </p:sp>
      <p:pic>
        <p:nvPicPr>
          <p:cNvPr id="2" name="图片 1" descr="mmexport1737257251427"/>
          <p:cNvPicPr>
            <a:picLocks noChangeAspect="1"/>
          </p:cNvPicPr>
          <p:nvPr/>
        </p:nvPicPr>
        <p:blipFill>
          <a:blip r:embed="rId2"/>
          <a:stretch>
            <a:fillRect/>
          </a:stretch>
        </p:blipFill>
        <p:spPr>
          <a:xfrm>
            <a:off x="3879850" y="5371465"/>
            <a:ext cx="3272155" cy="4445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nodeType="clickEffect">
                                  <p:stCondLst>
                                    <p:cond delay="0"/>
                                  </p:stCondLst>
                                  <p:childTnLst>
                                    <p:set>
                                      <p:cBhvr>
                                        <p:cTn id="13" dur="1" fill="hold">
                                          <p:stCondLst>
                                            <p:cond delay="0"/>
                                          </p:stCondLst>
                                        </p:cTn>
                                        <p:tgtEl>
                                          <p:spTgt spid="22"/>
                                        </p:tgtEl>
                                        <p:attrNameLst>
                                          <p:attrName>style.visibility</p:attrName>
                                        </p:attrNameLst>
                                      </p:cBhvr>
                                      <p:to>
                                        <p:strVal val="visible"/>
                                      </p:to>
                                    </p:set>
                                    <p:anim calcmode="lin" valueType="num">
                                      <p:cBhvr>
                                        <p:cTn id="14" dur="500" fill="hold"/>
                                        <p:tgtEl>
                                          <p:spTgt spid="22"/>
                                        </p:tgtEl>
                                        <p:attrNameLst>
                                          <p:attrName>ppt_w</p:attrName>
                                        </p:attrNameLst>
                                      </p:cBhvr>
                                      <p:tavLst>
                                        <p:tav tm="0">
                                          <p:val>
                                            <p:fltVal val="0"/>
                                          </p:val>
                                        </p:tav>
                                        <p:tav tm="100000">
                                          <p:val>
                                            <p:strVal val="#ppt_w"/>
                                          </p:val>
                                        </p:tav>
                                      </p:tavLst>
                                    </p:anim>
                                    <p:anim calcmode="lin" valueType="num">
                                      <p:cBhvr>
                                        <p:cTn id="15" dur="500" fill="hold"/>
                                        <p:tgtEl>
                                          <p:spTgt spid="22"/>
                                        </p:tgtEl>
                                        <p:attrNameLst>
                                          <p:attrName>ppt_h</p:attrName>
                                        </p:attrNameLst>
                                      </p:cBhvr>
                                      <p:tavLst>
                                        <p:tav tm="0">
                                          <p:val>
                                            <p:fltVal val="0"/>
                                          </p:val>
                                        </p:tav>
                                        <p:tav tm="100000">
                                          <p:val>
                                            <p:strVal val="#ppt_h"/>
                                          </p:val>
                                        </p:tav>
                                      </p:tavLst>
                                    </p:anim>
                                    <p:animEffect transition="in" filter="fade">
                                      <p:cBhvr>
                                        <p:cTn id="16" dur="500"/>
                                        <p:tgtEl>
                                          <p:spTgt spid="22"/>
                                        </p:tgtEl>
                                      </p:cBhvr>
                                    </p:animEffect>
                                  </p:childTnLst>
                                </p:cTn>
                              </p:par>
                            </p:childTnLst>
                          </p:cTn>
                        </p:par>
                      </p:childTnLst>
                    </p:cTn>
                  </p:par>
                  <p:par>
                    <p:cTn id="17" fill="hold">
                      <p:stCondLst>
                        <p:cond delay="indefinite"/>
                      </p:stCondLst>
                      <p:childTnLst>
                        <p:par>
                          <p:cTn id="18" fill="hold">
                            <p:stCondLst>
                              <p:cond delay="0"/>
                            </p:stCondLst>
                            <p:childTnLst>
                              <p:par>
                                <p:cTn id="19" presetID="2" presetClass="entr" presetSubtype="2" fill="hold" grpId="0" nodeType="clickEffect">
                                  <p:stCondLst>
                                    <p:cond delay="0"/>
                                  </p:stCondLst>
                                  <p:childTnLst>
                                    <p:set>
                                      <p:cBhvr>
                                        <p:cTn id="20" dur="1" fill="hold">
                                          <p:stCondLst>
                                            <p:cond delay="0"/>
                                          </p:stCondLst>
                                        </p:cTn>
                                        <p:tgtEl>
                                          <p:spTgt spid="4"/>
                                        </p:tgtEl>
                                        <p:attrNameLst>
                                          <p:attrName>style.visibility</p:attrName>
                                        </p:attrNameLst>
                                      </p:cBhvr>
                                      <p:to>
                                        <p:strVal val="visible"/>
                                      </p:to>
                                    </p:set>
                                    <p:anim calcmode="lin" valueType="num">
                                      <p:cBhvr additive="base">
                                        <p:cTn id="21" dur="500" fill="hold"/>
                                        <p:tgtEl>
                                          <p:spTgt spid="4"/>
                                        </p:tgtEl>
                                        <p:attrNameLst>
                                          <p:attrName>ppt_x</p:attrName>
                                        </p:attrNameLst>
                                      </p:cBhvr>
                                      <p:tavLst>
                                        <p:tav tm="0">
                                          <p:val>
                                            <p:strVal val="1+#ppt_w/2"/>
                                          </p:val>
                                        </p:tav>
                                        <p:tav tm="100000">
                                          <p:val>
                                            <p:strVal val="#ppt_x"/>
                                          </p:val>
                                        </p:tav>
                                      </p:tavLst>
                                    </p:anim>
                                    <p:anim calcmode="lin" valueType="num">
                                      <p:cBhvr additive="base">
                                        <p:cTn id="22" dur="500" fill="hold"/>
                                        <p:tgtEl>
                                          <p:spTgt spid="4"/>
                                        </p:tgtEl>
                                        <p:attrNameLst>
                                          <p:attrName>ppt_y</p:attrName>
                                        </p:attrNameLst>
                                      </p:cBhvr>
                                      <p:tavLst>
                                        <p:tav tm="0">
                                          <p:val>
                                            <p:strVal val="#ppt_y"/>
                                          </p:val>
                                        </p:tav>
                                        <p:tav tm="100000">
                                          <p:val>
                                            <p:strVal val="#ppt_y"/>
                                          </p:val>
                                        </p:tav>
                                      </p:tavLst>
                                    </p:anim>
                                  </p:childTnLst>
                                </p:cTn>
                              </p:par>
                            </p:childTnLst>
                          </p:cTn>
                        </p:par>
                        <p:par>
                          <p:cTn id="23" fill="hold">
                            <p:stCondLst>
                              <p:cond delay="500"/>
                            </p:stCondLst>
                            <p:childTnLst>
                              <p:par>
                                <p:cTn id="24" presetID="2" presetClass="entr" presetSubtype="2" fill="hold" grpId="0" nodeType="afterEffect">
                                  <p:stCondLst>
                                    <p:cond delay="0"/>
                                  </p:stCondLst>
                                  <p:childTnLst>
                                    <p:set>
                                      <p:cBhvr>
                                        <p:cTn id="25" dur="1" fill="hold">
                                          <p:stCondLst>
                                            <p:cond delay="0"/>
                                          </p:stCondLst>
                                        </p:cTn>
                                        <p:tgtEl>
                                          <p:spTgt spid="17"/>
                                        </p:tgtEl>
                                        <p:attrNameLst>
                                          <p:attrName>style.visibility</p:attrName>
                                        </p:attrNameLst>
                                      </p:cBhvr>
                                      <p:to>
                                        <p:strVal val="visible"/>
                                      </p:to>
                                    </p:set>
                                    <p:anim calcmode="lin" valueType="num">
                                      <p:cBhvr additive="base">
                                        <p:cTn id="26" dur="500" fill="hold"/>
                                        <p:tgtEl>
                                          <p:spTgt spid="17"/>
                                        </p:tgtEl>
                                        <p:attrNameLst>
                                          <p:attrName>ppt_x</p:attrName>
                                        </p:attrNameLst>
                                      </p:cBhvr>
                                      <p:tavLst>
                                        <p:tav tm="0">
                                          <p:val>
                                            <p:strVal val="1+#ppt_w/2"/>
                                          </p:val>
                                        </p:tav>
                                        <p:tav tm="100000">
                                          <p:val>
                                            <p:strVal val="#ppt_x"/>
                                          </p:val>
                                        </p:tav>
                                      </p:tavLst>
                                    </p:anim>
                                    <p:anim calcmode="lin" valueType="num">
                                      <p:cBhvr additive="base">
                                        <p:cTn id="27" dur="500" fill="hold"/>
                                        <p:tgtEl>
                                          <p:spTgt spid="17"/>
                                        </p:tgtEl>
                                        <p:attrNameLst>
                                          <p:attrName>ppt_y</p:attrName>
                                        </p:attrNameLst>
                                      </p:cBhvr>
                                      <p:tavLst>
                                        <p:tav tm="0">
                                          <p:val>
                                            <p:strVal val="#ppt_y"/>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53" presetClass="entr" presetSubtype="16" fill="hold" grpId="0" nodeType="clickEffect">
                                  <p:stCondLst>
                                    <p:cond delay="0"/>
                                  </p:stCondLst>
                                  <p:childTnLst>
                                    <p:set>
                                      <p:cBhvr>
                                        <p:cTn id="31" dur="1" fill="hold">
                                          <p:stCondLst>
                                            <p:cond delay="0"/>
                                          </p:stCondLst>
                                        </p:cTn>
                                        <p:tgtEl>
                                          <p:spTgt spid="3"/>
                                        </p:tgtEl>
                                        <p:attrNameLst>
                                          <p:attrName>style.visibility</p:attrName>
                                        </p:attrNameLst>
                                      </p:cBhvr>
                                      <p:to>
                                        <p:strVal val="visible"/>
                                      </p:to>
                                    </p:set>
                                    <p:anim calcmode="lin" valueType="num">
                                      <p:cBhvr>
                                        <p:cTn id="32" dur="500" fill="hold"/>
                                        <p:tgtEl>
                                          <p:spTgt spid="3"/>
                                        </p:tgtEl>
                                        <p:attrNameLst>
                                          <p:attrName>ppt_w</p:attrName>
                                        </p:attrNameLst>
                                      </p:cBhvr>
                                      <p:tavLst>
                                        <p:tav tm="0">
                                          <p:val>
                                            <p:fltVal val="0"/>
                                          </p:val>
                                        </p:tav>
                                        <p:tav tm="100000">
                                          <p:val>
                                            <p:strVal val="#ppt_w"/>
                                          </p:val>
                                        </p:tav>
                                      </p:tavLst>
                                    </p:anim>
                                    <p:anim calcmode="lin" valueType="num">
                                      <p:cBhvr>
                                        <p:cTn id="33" dur="500" fill="hold"/>
                                        <p:tgtEl>
                                          <p:spTgt spid="3"/>
                                        </p:tgtEl>
                                        <p:attrNameLst>
                                          <p:attrName>ppt_h</p:attrName>
                                        </p:attrNameLst>
                                      </p:cBhvr>
                                      <p:tavLst>
                                        <p:tav tm="0">
                                          <p:val>
                                            <p:fltVal val="0"/>
                                          </p:val>
                                        </p:tav>
                                        <p:tav tm="100000">
                                          <p:val>
                                            <p:strVal val="#ppt_h"/>
                                          </p:val>
                                        </p:tav>
                                      </p:tavLst>
                                    </p:anim>
                                    <p:animEffect transition="in" filter="fade">
                                      <p:cBhvr>
                                        <p:cTn id="34"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P spid="4" grpId="0"/>
      <p:bldP spid="17" grpId="0"/>
      <p:bldP spid="3" grpId="0" bldLvl="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7"/>
          <p:cNvSpPr>
            <a:spLocks noChangeArrowheads="1"/>
          </p:cNvSpPr>
          <p:nvPr/>
        </p:nvSpPr>
        <p:spPr bwMode="auto">
          <a:xfrm>
            <a:off x="417830" y="825500"/>
            <a:ext cx="5927090" cy="49256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微软雅黑" panose="020B0503020204020204" pitchFamily="34" charset="-122"/>
                <a:sym typeface="Calibri" panose="020F050202020403020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微软雅黑" panose="020B0503020204020204" pitchFamily="34" charset="-122"/>
                <a:sym typeface="Calibri" panose="020F050202020403020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微软雅黑" panose="020B0503020204020204" pitchFamily="34" charset="-122"/>
                <a:sym typeface="Calibri" panose="020F050202020403020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微软雅黑" panose="020B0503020204020204" pitchFamily="34" charset="-122"/>
                <a:sym typeface="Calibri" panose="020F050202020403020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微软雅黑" panose="020B0503020204020204" pitchFamily="34" charset="-122"/>
                <a:sym typeface="Calibri" panose="020F050202020403020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微软雅黑" panose="020B0503020204020204" pitchFamily="34" charset="-122"/>
                <a:sym typeface="Calibri" panose="020F050202020403020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微软雅黑" panose="020B0503020204020204" pitchFamily="34" charset="-122"/>
                <a:sym typeface="Calibri" panose="020F050202020403020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微软雅黑" panose="020B0503020204020204" pitchFamily="34" charset="-122"/>
                <a:sym typeface="Calibri" panose="020F050202020403020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微软雅黑" panose="020B0503020204020204" pitchFamily="34" charset="-122"/>
                <a:sym typeface="Calibri" panose="020F0502020204030204" charset="0"/>
              </a:defRPr>
            </a:lvl9pPr>
          </a:lstStyle>
          <a:p>
            <a:pPr indent="609600" algn="just" fontAlgn="auto">
              <a:lnSpc>
                <a:spcPct val="150000"/>
              </a:lnSpc>
              <a:spcBef>
                <a:spcPct val="0"/>
              </a:spcBef>
              <a:buNone/>
              <a:extLst>
                <a:ext uri="{35155182-B16C-46BC-9424-99874614C6A1}">
                  <wpsdc:indentchars xmlns:wpsdc="http://www.wps.cn/officeDocument/2017/drawingmlCustomData" val="200" checksum="4158780845"/>
                </a:ext>
              </a:extLst>
            </a:pPr>
            <a:r>
              <a:rPr lang="zh-CN" altLang="en-US" sz="2400" dirty="0">
                <a:solidFill>
                  <a:srgbClr val="0070C0"/>
                </a:solidFill>
                <a:latin typeface="微软雅黑" panose="020B0503020204020204" pitchFamily="34" charset="-122"/>
              </a:rPr>
              <a:t>壮壮团队首先为</a:t>
            </a:r>
            <a:r>
              <a:rPr lang="en-US" altLang="zh-CN" sz="2400" dirty="0">
                <a:solidFill>
                  <a:srgbClr val="0070C0"/>
                </a:solidFill>
                <a:latin typeface="微软雅黑" panose="020B0503020204020204" pitchFamily="34" charset="-122"/>
              </a:rPr>
              <a:t>“</a:t>
            </a:r>
            <a:r>
              <a:rPr lang="zh-CN" altLang="en-US" sz="2400" dirty="0">
                <a:solidFill>
                  <a:srgbClr val="0070C0"/>
                </a:solidFill>
                <a:latin typeface="微软雅黑" panose="020B0503020204020204" pitchFamily="34" charset="-122"/>
              </a:rPr>
              <a:t>小智</a:t>
            </a:r>
            <a:r>
              <a:rPr lang="en-US" altLang="zh-CN" sz="2400" dirty="0">
                <a:solidFill>
                  <a:srgbClr val="0070C0"/>
                </a:solidFill>
                <a:latin typeface="微软雅黑" panose="020B0503020204020204" pitchFamily="34" charset="-122"/>
              </a:rPr>
              <a:t>”</a:t>
            </a:r>
            <a:r>
              <a:rPr lang="zh-CN" altLang="en-US" sz="2400" dirty="0">
                <a:solidFill>
                  <a:srgbClr val="0070C0"/>
                </a:solidFill>
                <a:latin typeface="微软雅黑" panose="020B0503020204020204" pitchFamily="34" charset="-122"/>
              </a:rPr>
              <a:t>设计用户注册账号并设置密码的功能。壮壮试用时将密码设置成</a:t>
            </a:r>
            <a:r>
              <a:rPr lang="en-US" altLang="zh-CN" sz="2400" dirty="0">
                <a:solidFill>
                  <a:srgbClr val="0070C0"/>
                </a:solidFill>
                <a:latin typeface="微软雅黑" panose="020B0503020204020204" pitchFamily="34" charset="-122"/>
              </a:rPr>
              <a:t>“zhuang”</a:t>
            </a:r>
            <a:r>
              <a:rPr lang="zh-CN" altLang="en-US" sz="2400" dirty="0">
                <a:solidFill>
                  <a:srgbClr val="0070C0"/>
                </a:solidFill>
                <a:latin typeface="微软雅黑" panose="020B0503020204020204" pitchFamily="34" charset="-122"/>
              </a:rPr>
              <a:t>，经过计算机加密处理后，后台存储密码的信息变成了</a:t>
            </a:r>
            <a:r>
              <a:rPr lang="en-US" altLang="zh-CN" sz="2400" dirty="0">
                <a:solidFill>
                  <a:srgbClr val="0070C0"/>
                </a:solidFill>
                <a:latin typeface="微软雅黑" panose="020B0503020204020204" pitchFamily="34" charset="-122"/>
              </a:rPr>
              <a:t>“ckxdqj”</a:t>
            </a:r>
            <a:r>
              <a:rPr lang="zh-CN" altLang="en-US" sz="2400" dirty="0">
                <a:solidFill>
                  <a:srgbClr val="0070C0"/>
                </a:solidFill>
                <a:latin typeface="微软雅黑" panose="020B0503020204020204" pitchFamily="34" charset="-122"/>
              </a:rPr>
              <a:t>，这是为什么呢？</a:t>
            </a:r>
            <a:endParaRPr lang="zh-CN" altLang="en-US" sz="2400" dirty="0">
              <a:solidFill>
                <a:srgbClr val="0070C0"/>
              </a:solidFill>
              <a:latin typeface="微软雅黑" panose="020B0503020204020204" pitchFamily="34" charset="-122"/>
            </a:endParaRPr>
          </a:p>
        </p:txBody>
      </p:sp>
      <p:sp>
        <p:nvSpPr>
          <p:cNvPr id="4" name="矩形: 圆角 3"/>
          <p:cNvSpPr/>
          <p:nvPr/>
        </p:nvSpPr>
        <p:spPr>
          <a:xfrm>
            <a:off x="419070" y="364018"/>
            <a:ext cx="1680392" cy="461664"/>
          </a:xfrm>
          <a:prstGeom prst="roundRect">
            <a:avLst/>
          </a:prstGeom>
          <a:solidFill>
            <a:srgbClr val="4D6E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latin typeface="阿里巴巴普惠体" panose="00020600040101010101" charset="-122"/>
                <a:ea typeface="阿里巴巴普惠体" panose="00020600040101010101" charset="-122"/>
                <a:cs typeface="+mn-ea"/>
                <a:sym typeface="+mn-lt"/>
              </a:rPr>
              <a:t>情境引入</a:t>
            </a:r>
            <a:endParaRPr lang="zh-CN" altLang="en-US" sz="2800" b="1" dirty="0">
              <a:latin typeface="阿里巴巴普惠体" panose="00020600040101010101" charset="-122"/>
              <a:ea typeface="阿里巴巴普惠体" panose="00020600040101010101" charset="-122"/>
              <a:cs typeface="+mn-ea"/>
              <a:sym typeface="+mn-lt"/>
            </a:endParaRPr>
          </a:p>
        </p:txBody>
      </p:sp>
      <p:pic>
        <p:nvPicPr>
          <p:cNvPr id="5" name="图片 4"/>
          <p:cNvPicPr>
            <a:picLocks noChangeAspect="1"/>
          </p:cNvPicPr>
          <p:nvPr/>
        </p:nvPicPr>
        <p:blipFill>
          <a:blip r:embed="rId1"/>
          <a:stretch>
            <a:fillRect/>
          </a:stretch>
        </p:blipFill>
        <p:spPr>
          <a:xfrm>
            <a:off x="6713220" y="928370"/>
            <a:ext cx="5033645" cy="503364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800">
        <p14:flythrough/>
      </p:transition>
    </mc:Choice>
    <mc:Fallback>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7"/>
          <p:cNvSpPr>
            <a:spLocks noChangeArrowheads="1"/>
          </p:cNvSpPr>
          <p:nvPr/>
        </p:nvSpPr>
        <p:spPr bwMode="auto">
          <a:xfrm>
            <a:off x="417830" y="825500"/>
            <a:ext cx="11385550" cy="14871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微软雅黑" panose="020B0503020204020204" pitchFamily="34" charset="-122"/>
                <a:sym typeface="Calibri" panose="020F050202020403020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微软雅黑" panose="020B0503020204020204" pitchFamily="34" charset="-122"/>
                <a:sym typeface="Calibri" panose="020F050202020403020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微软雅黑" panose="020B0503020204020204" pitchFamily="34" charset="-122"/>
                <a:sym typeface="Calibri" panose="020F050202020403020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微软雅黑" panose="020B0503020204020204" pitchFamily="34" charset="-122"/>
                <a:sym typeface="Calibri" panose="020F050202020403020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微软雅黑" panose="020B0503020204020204" pitchFamily="34" charset="-122"/>
                <a:sym typeface="Calibri" panose="020F050202020403020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微软雅黑" panose="020B0503020204020204" pitchFamily="34" charset="-122"/>
                <a:sym typeface="Calibri" panose="020F050202020403020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微软雅黑" panose="020B0503020204020204" pitchFamily="34" charset="-122"/>
                <a:sym typeface="Calibri" panose="020F050202020403020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微软雅黑" panose="020B0503020204020204" pitchFamily="34" charset="-122"/>
                <a:sym typeface="Calibri" panose="020F050202020403020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微软雅黑" panose="020B0503020204020204" pitchFamily="34" charset="-122"/>
                <a:sym typeface="Calibri" panose="020F0502020204030204" charset="0"/>
              </a:defRPr>
            </a:lvl9pPr>
          </a:lstStyle>
          <a:p>
            <a:pPr algn="just">
              <a:lnSpc>
                <a:spcPct val="150000"/>
              </a:lnSpc>
              <a:spcBef>
                <a:spcPct val="0"/>
              </a:spcBef>
              <a:buNone/>
            </a:pPr>
            <a:r>
              <a:rPr lang="en-US" altLang="zh-CN" sz="2400" dirty="0">
                <a:solidFill>
                  <a:srgbClr val="0070C0"/>
                </a:solidFill>
                <a:latin typeface="微软雅黑" panose="020B0503020204020204" pitchFamily="34" charset="-122"/>
              </a:rPr>
              <a:t>       </a:t>
            </a:r>
            <a:r>
              <a:rPr lang="zh-CN" altLang="en-US" sz="2400" dirty="0">
                <a:solidFill>
                  <a:srgbClr val="0070C0"/>
                </a:solidFill>
                <a:latin typeface="微软雅黑" panose="020B0503020204020204" pitchFamily="34" charset="-122"/>
              </a:rPr>
              <a:t>在信息加密过程中，原始数据称为明文，加密后的数据称为密文。壮壮设置的密码明文是</a:t>
            </a:r>
            <a:r>
              <a:rPr lang="en-US" altLang="zh-CN" sz="2400" dirty="0">
                <a:solidFill>
                  <a:srgbClr val="0070C0"/>
                </a:solidFill>
                <a:latin typeface="微软雅黑" panose="020B0503020204020204" pitchFamily="34" charset="-122"/>
              </a:rPr>
              <a:t>“zhuang”</a:t>
            </a:r>
            <a:r>
              <a:rPr lang="zh-CN" altLang="en-US" sz="2400" dirty="0">
                <a:solidFill>
                  <a:srgbClr val="0070C0"/>
                </a:solidFill>
                <a:latin typeface="微软雅黑" panose="020B0503020204020204" pitchFamily="34" charset="-122"/>
              </a:rPr>
              <a:t>，密文是</a:t>
            </a:r>
            <a:r>
              <a:rPr lang="en-US" altLang="zh-CN" sz="2400" dirty="0">
                <a:solidFill>
                  <a:srgbClr val="0070C0"/>
                </a:solidFill>
                <a:latin typeface="微软雅黑" panose="020B0503020204020204" pitchFamily="34" charset="-122"/>
              </a:rPr>
              <a:t>“ckxdqj”</a:t>
            </a:r>
            <a:r>
              <a:rPr lang="zh-CN" altLang="en-US" sz="2400" dirty="0">
                <a:solidFill>
                  <a:srgbClr val="0070C0"/>
                </a:solidFill>
                <a:latin typeface="微软雅黑" panose="020B0503020204020204" pitchFamily="34" charset="-122"/>
              </a:rPr>
              <a:t>。</a:t>
            </a:r>
            <a:endParaRPr lang="zh-CN" altLang="en-US" sz="2400" dirty="0">
              <a:solidFill>
                <a:srgbClr val="0070C0"/>
              </a:solidFill>
              <a:latin typeface="微软雅黑" panose="020B0503020204020204" pitchFamily="34" charset="-122"/>
            </a:endParaRPr>
          </a:p>
        </p:txBody>
      </p:sp>
      <p:sp>
        <p:nvSpPr>
          <p:cNvPr id="4" name="矩形: 圆角 3"/>
          <p:cNvSpPr/>
          <p:nvPr/>
        </p:nvSpPr>
        <p:spPr>
          <a:xfrm>
            <a:off x="419070" y="364018"/>
            <a:ext cx="1680392" cy="461664"/>
          </a:xfrm>
          <a:prstGeom prst="roundRect">
            <a:avLst/>
          </a:prstGeom>
          <a:solidFill>
            <a:srgbClr val="4D6E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latin typeface="阿里巴巴普惠体" panose="00020600040101010101" charset="-122"/>
                <a:ea typeface="阿里巴巴普惠体" panose="00020600040101010101" charset="-122"/>
                <a:cs typeface="+mn-ea"/>
                <a:sym typeface="+mn-lt"/>
              </a:rPr>
              <a:t>学一学</a:t>
            </a:r>
            <a:endParaRPr lang="zh-CN" altLang="en-US" sz="2800" b="1" dirty="0">
              <a:latin typeface="阿里巴巴普惠体" panose="00020600040101010101" charset="-122"/>
              <a:ea typeface="阿里巴巴普惠体" panose="00020600040101010101" charset="-122"/>
              <a:cs typeface="+mn-ea"/>
              <a:sym typeface="+mn-lt"/>
            </a:endParaRPr>
          </a:p>
        </p:txBody>
      </p:sp>
      <p:sp>
        <p:nvSpPr>
          <p:cNvPr id="5" name="矩形 4"/>
          <p:cNvSpPr/>
          <p:nvPr/>
        </p:nvSpPr>
        <p:spPr>
          <a:xfrm>
            <a:off x="2974658" y="2783840"/>
            <a:ext cx="6000115" cy="645160"/>
          </a:xfrm>
          <a:prstGeom prst="rect">
            <a:avLst/>
          </a:prstGeom>
          <a:noFill/>
          <a:ln>
            <a:noFill/>
          </a:ln>
        </p:spPr>
        <p:txBody>
          <a:bodyPr wrap="none" rtlCol="0" anchor="t">
            <a:spAutoFit/>
          </a:bodyPr>
          <a:p>
            <a:pPr algn="ctr"/>
            <a:r>
              <a:rPr lang="zh-CN" altLang="en-US" sz="3600" b="1" dirty="0">
                <a:ln w="6600">
                  <a:solidFill>
                    <a:schemeClr val="accent2"/>
                  </a:solidFill>
                  <a:prstDash val="solid"/>
                </a:ln>
                <a:solidFill>
                  <a:srgbClr val="FFFFFF"/>
                </a:solidFill>
                <a:effectLst>
                  <a:outerShdw dist="38100" dir="2700000" algn="tl" rotWithShape="0">
                    <a:schemeClr val="accent2"/>
                  </a:outerShdw>
                </a:effectLst>
                <a:latin typeface="微软雅黑" panose="020B0503020204020204" pitchFamily="34" charset="-122"/>
              </a:rPr>
              <a:t>加密前：</a:t>
            </a:r>
            <a:r>
              <a:rPr lang="en-US" altLang="zh-CN" sz="3600" b="1" dirty="0">
                <a:ln w="6600">
                  <a:solidFill>
                    <a:schemeClr val="accent2"/>
                  </a:solidFill>
                  <a:prstDash val="solid"/>
                </a:ln>
                <a:solidFill>
                  <a:srgbClr val="FFFFFF"/>
                </a:solidFill>
                <a:effectLst>
                  <a:outerShdw dist="38100" dir="2700000" algn="tl" rotWithShape="0">
                    <a:schemeClr val="accent2"/>
                  </a:outerShdw>
                </a:effectLst>
                <a:latin typeface="微软雅黑" panose="020B0503020204020204" pitchFamily="34" charset="-122"/>
              </a:rPr>
              <a:t>“zhuang”→</a:t>
            </a:r>
            <a:r>
              <a:rPr lang="zh-CN" altLang="en-US" sz="3600" b="1" dirty="0">
                <a:ln w="6600">
                  <a:solidFill>
                    <a:schemeClr val="accent2"/>
                  </a:solidFill>
                  <a:prstDash val="solid"/>
                </a:ln>
                <a:solidFill>
                  <a:srgbClr val="FFFFFF"/>
                </a:solidFill>
                <a:effectLst>
                  <a:outerShdw dist="38100" dir="2700000" algn="tl" rotWithShape="0">
                    <a:schemeClr val="accent2"/>
                  </a:outerShdw>
                </a:effectLst>
                <a:latin typeface="微软雅黑" panose="020B0503020204020204" pitchFamily="34" charset="-122"/>
              </a:rPr>
              <a:t>明文</a:t>
            </a:r>
            <a:endParaRPr lang="zh-CN" altLang="en-US" sz="3600" b="1" dirty="0">
              <a:ln w="6600">
                <a:solidFill>
                  <a:schemeClr val="accent2"/>
                </a:solidFill>
                <a:prstDash val="solid"/>
              </a:ln>
              <a:solidFill>
                <a:srgbClr val="FFFFFF"/>
              </a:solidFill>
              <a:effectLst>
                <a:outerShdw dist="38100" dir="2700000" algn="tl" rotWithShape="0">
                  <a:schemeClr val="accent2"/>
                </a:outerShdw>
              </a:effectLst>
              <a:latin typeface="微软雅黑" panose="020B0503020204020204" pitchFamily="34" charset="-122"/>
            </a:endParaRPr>
          </a:p>
        </p:txBody>
      </p:sp>
      <p:sp>
        <p:nvSpPr>
          <p:cNvPr id="7" name="矩形 6"/>
          <p:cNvSpPr/>
          <p:nvPr/>
        </p:nvSpPr>
        <p:spPr>
          <a:xfrm>
            <a:off x="3026411" y="4086225"/>
            <a:ext cx="5948680" cy="645160"/>
          </a:xfrm>
          <a:prstGeom prst="rect">
            <a:avLst/>
          </a:prstGeom>
          <a:noFill/>
          <a:ln>
            <a:noFill/>
          </a:ln>
        </p:spPr>
        <p:txBody>
          <a:bodyPr wrap="none" rtlCol="0" anchor="t">
            <a:spAutoFit/>
          </a:bodyPr>
          <a:p>
            <a:pPr algn="ctr"/>
            <a:r>
              <a:rPr lang="zh-CN" altLang="en-US" sz="3600" b="1" dirty="0">
                <a:ln w="6600">
                  <a:solidFill>
                    <a:schemeClr val="accent2"/>
                  </a:solidFill>
                  <a:prstDash val="solid"/>
                </a:ln>
                <a:solidFill>
                  <a:srgbClr val="FFFFFF"/>
                </a:solidFill>
                <a:effectLst>
                  <a:outerShdw dist="38100" dir="2700000" algn="tl" rotWithShape="0">
                    <a:schemeClr val="accent2"/>
                  </a:outerShdw>
                </a:effectLst>
                <a:latin typeface="微软雅黑" panose="020B0503020204020204" pitchFamily="34" charset="-122"/>
              </a:rPr>
              <a:t>加密后：</a:t>
            </a:r>
            <a:r>
              <a:rPr lang="en-US" altLang="zh-CN" sz="3600" b="1" dirty="0">
                <a:ln w="6600">
                  <a:solidFill>
                    <a:schemeClr val="accent2"/>
                  </a:solidFill>
                  <a:prstDash val="solid"/>
                </a:ln>
                <a:solidFill>
                  <a:srgbClr val="FFFFFF"/>
                </a:solidFill>
                <a:effectLst>
                  <a:outerShdw dist="38100" dir="2700000" algn="tl" rotWithShape="0">
                    <a:schemeClr val="accent2"/>
                  </a:outerShdw>
                </a:effectLst>
                <a:latin typeface="微软雅黑" panose="020B0503020204020204" pitchFamily="34" charset="-122"/>
              </a:rPr>
              <a:t> “ckxdqj”→</a:t>
            </a:r>
            <a:r>
              <a:rPr lang="zh-CN" altLang="en-US" sz="3600" b="1" dirty="0">
                <a:ln w="6600">
                  <a:solidFill>
                    <a:schemeClr val="accent2"/>
                  </a:solidFill>
                  <a:prstDash val="solid"/>
                </a:ln>
                <a:solidFill>
                  <a:srgbClr val="FFFFFF"/>
                </a:solidFill>
                <a:effectLst>
                  <a:outerShdw dist="38100" dir="2700000" algn="tl" rotWithShape="0">
                    <a:schemeClr val="accent2"/>
                  </a:outerShdw>
                </a:effectLst>
                <a:latin typeface="微软雅黑" panose="020B0503020204020204" pitchFamily="34" charset="-122"/>
              </a:rPr>
              <a:t>密文</a:t>
            </a:r>
            <a:endParaRPr lang="zh-CN" altLang="en-US" sz="3600" b="1" dirty="0">
              <a:ln w="6600">
                <a:solidFill>
                  <a:schemeClr val="accent2"/>
                </a:solidFill>
                <a:prstDash val="solid"/>
              </a:ln>
              <a:solidFill>
                <a:srgbClr val="FFFFFF"/>
              </a:solidFill>
              <a:effectLst>
                <a:outerShdw dist="38100" dir="2700000" algn="tl" rotWithShape="0">
                  <a:schemeClr val="accent2"/>
                </a:outerShdw>
              </a:effectLst>
              <a:latin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7"/>
          <p:cNvSpPr>
            <a:spLocks noChangeArrowheads="1"/>
          </p:cNvSpPr>
          <p:nvPr/>
        </p:nvSpPr>
        <p:spPr bwMode="auto">
          <a:xfrm>
            <a:off x="381000" y="3862070"/>
            <a:ext cx="11385550" cy="9931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微软雅黑" panose="020B0503020204020204" pitchFamily="34" charset="-122"/>
                <a:sym typeface="Calibri" panose="020F050202020403020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微软雅黑" panose="020B0503020204020204" pitchFamily="34" charset="-122"/>
                <a:sym typeface="Calibri" panose="020F050202020403020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微软雅黑" panose="020B0503020204020204" pitchFamily="34" charset="-122"/>
                <a:sym typeface="Calibri" panose="020F050202020403020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微软雅黑" panose="020B0503020204020204" pitchFamily="34" charset="-122"/>
                <a:sym typeface="Calibri" panose="020F050202020403020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微软雅黑" panose="020B0503020204020204" pitchFamily="34" charset="-122"/>
                <a:sym typeface="Calibri" panose="020F050202020403020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微软雅黑" panose="020B0503020204020204" pitchFamily="34" charset="-122"/>
                <a:sym typeface="Calibri" panose="020F050202020403020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微软雅黑" panose="020B0503020204020204" pitchFamily="34" charset="-122"/>
                <a:sym typeface="Calibri" panose="020F050202020403020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微软雅黑" panose="020B0503020204020204" pitchFamily="34" charset="-122"/>
                <a:sym typeface="Calibri" panose="020F050202020403020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微软雅黑" panose="020B0503020204020204" pitchFamily="34" charset="-122"/>
                <a:sym typeface="Calibri" panose="020F0502020204030204" charset="0"/>
              </a:defRPr>
            </a:lvl9pPr>
          </a:lstStyle>
          <a:p>
            <a:pPr algn="just">
              <a:lnSpc>
                <a:spcPct val="150000"/>
              </a:lnSpc>
              <a:spcBef>
                <a:spcPct val="0"/>
              </a:spcBef>
              <a:buNone/>
            </a:pPr>
            <a:r>
              <a:rPr lang="en-US" altLang="zh-CN" sz="2000" dirty="0">
                <a:solidFill>
                  <a:srgbClr val="0070C0"/>
                </a:solidFill>
                <a:latin typeface="微软雅黑" panose="020B0503020204020204" pitchFamily="34" charset="-122"/>
              </a:rPr>
              <a:t>      </a:t>
            </a:r>
            <a:r>
              <a:rPr lang="zh-CN" altLang="en-US" sz="2000" dirty="0">
                <a:solidFill>
                  <a:srgbClr val="0070C0"/>
                </a:solidFill>
                <a:latin typeface="微软雅黑" panose="020B0503020204020204" pitchFamily="34" charset="-122"/>
              </a:rPr>
              <a:t>解密是加密的反向操作。解密时，将密文中的所有字母在字母表中向左移动三位后就得到明文。如果移动后的字母超过了字母表最前面的字母</a:t>
            </a:r>
            <a:r>
              <a:rPr lang="en-US" altLang="zh-CN" sz="2000" dirty="0">
                <a:solidFill>
                  <a:srgbClr val="0070C0"/>
                </a:solidFill>
                <a:latin typeface="微软雅黑" panose="020B0503020204020204" pitchFamily="34" charset="-122"/>
              </a:rPr>
              <a:t> A</a:t>
            </a:r>
            <a:r>
              <a:rPr lang="zh-CN" altLang="en-US" sz="2000" dirty="0">
                <a:solidFill>
                  <a:srgbClr val="0070C0"/>
                </a:solidFill>
                <a:latin typeface="微软雅黑" panose="020B0503020204020204" pitchFamily="34" charset="-122"/>
              </a:rPr>
              <a:t>，则需要回到字母表的最后，继续向左移动。</a:t>
            </a:r>
            <a:endParaRPr lang="zh-CN" altLang="en-US" sz="2000" dirty="0">
              <a:solidFill>
                <a:srgbClr val="0070C0"/>
              </a:solidFill>
              <a:latin typeface="微软雅黑" panose="020B0503020204020204" pitchFamily="34" charset="-122"/>
            </a:endParaRPr>
          </a:p>
        </p:txBody>
      </p:sp>
      <p:sp>
        <p:nvSpPr>
          <p:cNvPr id="4" name="矩形: 圆角 3"/>
          <p:cNvSpPr/>
          <p:nvPr/>
        </p:nvSpPr>
        <p:spPr>
          <a:xfrm>
            <a:off x="419070" y="364018"/>
            <a:ext cx="1680392" cy="461664"/>
          </a:xfrm>
          <a:prstGeom prst="roundRect">
            <a:avLst/>
          </a:prstGeom>
          <a:solidFill>
            <a:srgbClr val="4D6E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latin typeface="阿里巴巴普惠体" panose="00020600040101010101" charset="-122"/>
                <a:ea typeface="阿里巴巴普惠体" panose="00020600040101010101" charset="-122"/>
                <a:cs typeface="+mn-ea"/>
                <a:sym typeface="+mn-lt"/>
              </a:rPr>
              <a:t>学一学</a:t>
            </a:r>
            <a:endParaRPr lang="zh-CN" altLang="en-US" sz="2800" b="1" dirty="0">
              <a:latin typeface="阿里巴巴普惠体" panose="00020600040101010101" charset="-122"/>
              <a:ea typeface="阿里巴巴普惠体" panose="00020600040101010101" charset="-122"/>
              <a:cs typeface="+mn-ea"/>
              <a:sym typeface="+mn-lt"/>
            </a:endParaRPr>
          </a:p>
        </p:txBody>
      </p:sp>
      <p:pic>
        <p:nvPicPr>
          <p:cNvPr id="3" name="图片 4"/>
          <p:cNvPicPr>
            <a:picLocks noChangeAspect="1"/>
          </p:cNvPicPr>
          <p:nvPr/>
        </p:nvPicPr>
        <p:blipFill>
          <a:blip r:embed="rId1"/>
          <a:srcRect l="11296" t="45958" b="22436"/>
          <a:stretch>
            <a:fillRect/>
          </a:stretch>
        </p:blipFill>
        <p:spPr>
          <a:xfrm rot="10800000">
            <a:off x="1335405" y="5385435"/>
            <a:ext cx="9032875" cy="691515"/>
          </a:xfrm>
          <a:prstGeom prst="rect">
            <a:avLst/>
          </a:prstGeom>
          <a:noFill/>
          <a:ln>
            <a:noFill/>
          </a:ln>
        </p:spPr>
      </p:pic>
      <p:pic>
        <p:nvPicPr>
          <p:cNvPr id="14" name="图片 13" descr="图片1"/>
          <p:cNvPicPr>
            <a:picLocks noChangeAspect="1"/>
          </p:cNvPicPr>
          <p:nvPr/>
        </p:nvPicPr>
        <p:blipFill>
          <a:blip r:embed="rId2"/>
          <a:stretch>
            <a:fillRect/>
          </a:stretch>
        </p:blipFill>
        <p:spPr>
          <a:xfrm>
            <a:off x="411480" y="6098540"/>
            <a:ext cx="10074910" cy="461645"/>
          </a:xfrm>
          <a:prstGeom prst="rect">
            <a:avLst/>
          </a:prstGeom>
        </p:spPr>
      </p:pic>
      <p:pic>
        <p:nvPicPr>
          <p:cNvPr id="11" name="图片 5"/>
          <p:cNvPicPr>
            <a:picLocks noChangeAspect="1"/>
          </p:cNvPicPr>
          <p:nvPr/>
        </p:nvPicPr>
        <p:blipFill>
          <a:blip r:embed="rId3"/>
          <a:srcRect t="22668" b="57080"/>
          <a:stretch>
            <a:fillRect/>
          </a:stretch>
        </p:blipFill>
        <p:spPr>
          <a:xfrm>
            <a:off x="539115" y="4908550"/>
            <a:ext cx="10174605" cy="420370"/>
          </a:xfrm>
          <a:prstGeom prst="rect">
            <a:avLst/>
          </a:prstGeom>
          <a:noFill/>
          <a:ln>
            <a:noFill/>
          </a:ln>
        </p:spPr>
      </p:pic>
      <p:sp>
        <p:nvSpPr>
          <p:cNvPr id="6" name="矩形 17"/>
          <p:cNvSpPr>
            <a:spLocks noChangeArrowheads="1"/>
          </p:cNvSpPr>
          <p:nvPr/>
        </p:nvSpPr>
        <p:spPr bwMode="auto">
          <a:xfrm>
            <a:off x="381000" y="1018540"/>
            <a:ext cx="11385550" cy="1597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微软雅黑" panose="020B0503020204020204" pitchFamily="34" charset="-122"/>
                <a:sym typeface="Calibri" panose="020F050202020403020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微软雅黑" panose="020B0503020204020204" pitchFamily="34" charset="-122"/>
                <a:sym typeface="Calibri" panose="020F050202020403020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微软雅黑" panose="020B0503020204020204" pitchFamily="34" charset="-122"/>
                <a:sym typeface="Calibri" panose="020F050202020403020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微软雅黑" panose="020B0503020204020204" pitchFamily="34" charset="-122"/>
                <a:sym typeface="Calibri" panose="020F050202020403020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微软雅黑" panose="020B0503020204020204" pitchFamily="34" charset="-122"/>
                <a:sym typeface="Calibri" panose="020F050202020403020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微软雅黑" panose="020B0503020204020204" pitchFamily="34" charset="-122"/>
                <a:sym typeface="Calibri" panose="020F050202020403020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微软雅黑" panose="020B0503020204020204" pitchFamily="34" charset="-122"/>
                <a:sym typeface="Calibri" panose="020F050202020403020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微软雅黑" panose="020B0503020204020204" pitchFamily="34" charset="-122"/>
                <a:sym typeface="Calibri" panose="020F050202020403020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微软雅黑" panose="020B0503020204020204" pitchFamily="34" charset="-122"/>
                <a:sym typeface="Calibri" panose="020F0502020204030204" charset="0"/>
              </a:defRPr>
            </a:lvl9pPr>
          </a:lstStyle>
          <a:p>
            <a:pPr algn="just">
              <a:lnSpc>
                <a:spcPct val="150000"/>
              </a:lnSpc>
              <a:spcBef>
                <a:spcPct val="0"/>
              </a:spcBef>
              <a:buNone/>
            </a:pPr>
            <a:r>
              <a:rPr lang="en-US" altLang="zh-CN" sz="2000" dirty="0">
                <a:solidFill>
                  <a:srgbClr val="0070C0"/>
                </a:solidFill>
                <a:latin typeface="微软雅黑" panose="020B0503020204020204" pitchFamily="34" charset="-122"/>
              </a:rPr>
              <a:t>       </a:t>
            </a:r>
            <a:r>
              <a:rPr lang="zh-CN" altLang="en-US" sz="2000" dirty="0">
                <a:solidFill>
                  <a:srgbClr val="0070C0"/>
                </a:solidFill>
                <a:latin typeface="微软雅黑" panose="020B0503020204020204" pitchFamily="34" charset="-122"/>
              </a:rPr>
              <a:t>壮壮团队选用了移位加密算法存储用户信息。这里的加密规则采用的是凯撒密码，它是一种简单的移位加密算法。加密时，明文中的所有字母在字母表中向右移动三位后被替换成密文，如果移动后的字母超过了字母表最后的字母</a:t>
            </a:r>
            <a:r>
              <a:rPr lang="en-US" altLang="zh-CN" sz="2000" dirty="0">
                <a:solidFill>
                  <a:srgbClr val="0070C0"/>
                </a:solidFill>
                <a:latin typeface="微软雅黑" panose="020B0503020204020204" pitchFamily="34" charset="-122"/>
              </a:rPr>
              <a:t> Z</a:t>
            </a:r>
            <a:r>
              <a:rPr lang="zh-CN" altLang="en-US" sz="2000" dirty="0">
                <a:solidFill>
                  <a:srgbClr val="0070C0"/>
                </a:solidFill>
                <a:latin typeface="微软雅黑" panose="020B0503020204020204" pitchFamily="34" charset="-122"/>
              </a:rPr>
              <a:t>，则回到字母表的开头，继续向右移动。</a:t>
            </a:r>
            <a:endParaRPr lang="zh-CN" altLang="en-US" sz="2000" dirty="0">
              <a:solidFill>
                <a:srgbClr val="0070C0"/>
              </a:solidFill>
              <a:latin typeface="微软雅黑" panose="020B0503020204020204" pitchFamily="34" charset="-122"/>
            </a:endParaRPr>
          </a:p>
        </p:txBody>
      </p:sp>
      <p:pic>
        <p:nvPicPr>
          <p:cNvPr id="7" name="图片 4"/>
          <p:cNvPicPr>
            <a:picLocks noChangeAspect="1"/>
          </p:cNvPicPr>
          <p:nvPr/>
        </p:nvPicPr>
        <p:blipFill>
          <a:blip r:embed="rId1"/>
          <a:srcRect t="26070" b="54548"/>
          <a:stretch>
            <a:fillRect/>
          </a:stretch>
        </p:blipFill>
        <p:spPr>
          <a:xfrm>
            <a:off x="559435" y="2484120"/>
            <a:ext cx="9980295" cy="415925"/>
          </a:xfrm>
          <a:prstGeom prst="rect">
            <a:avLst/>
          </a:prstGeom>
          <a:noFill/>
          <a:ln>
            <a:noFill/>
          </a:ln>
        </p:spPr>
      </p:pic>
      <p:pic>
        <p:nvPicPr>
          <p:cNvPr id="8" name="图片 4"/>
          <p:cNvPicPr>
            <a:picLocks noChangeAspect="1"/>
          </p:cNvPicPr>
          <p:nvPr/>
        </p:nvPicPr>
        <p:blipFill>
          <a:blip r:embed="rId1"/>
          <a:srcRect t="45958" b="22436"/>
          <a:stretch>
            <a:fillRect/>
          </a:stretch>
        </p:blipFill>
        <p:spPr>
          <a:xfrm>
            <a:off x="508635" y="2900045"/>
            <a:ext cx="9980295" cy="678180"/>
          </a:xfrm>
          <a:prstGeom prst="rect">
            <a:avLst/>
          </a:prstGeom>
          <a:noFill/>
          <a:ln>
            <a:noFill/>
          </a:ln>
        </p:spPr>
      </p:pic>
      <p:pic>
        <p:nvPicPr>
          <p:cNvPr id="9" name="图片 8" descr="图片1"/>
          <p:cNvPicPr>
            <a:picLocks noChangeAspect="1"/>
          </p:cNvPicPr>
          <p:nvPr/>
        </p:nvPicPr>
        <p:blipFill>
          <a:blip r:embed="rId2"/>
          <a:stretch>
            <a:fillRect/>
          </a:stretch>
        </p:blipFill>
        <p:spPr>
          <a:xfrm>
            <a:off x="508635" y="3578225"/>
            <a:ext cx="9873615" cy="45275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2000" fill="hold">
                                          <p:stCondLst>
                                            <p:cond delay="0"/>
                                          </p:stCondLst>
                                        </p:cTn>
                                        <p:tgtEl>
                                          <p:spTgt spid="8"/>
                                        </p:tgtEl>
                                        <p:attrNameLst>
                                          <p:attrName>style.visibility</p:attrName>
                                        </p:attrNameLst>
                                      </p:cBhvr>
                                      <p:to>
                                        <p:strVal val="visible"/>
                                      </p:to>
                                    </p:set>
                                    <p:animEffect transition="in" filter="wipe(up)">
                                      <p:cBhvr>
                                        <p:cTn id="7" dur="2000"/>
                                        <p:tgtEl>
                                          <p:spTgt spid="8"/>
                                        </p:tgtEl>
                                      </p:cBhvr>
                                    </p:animEffect>
                                  </p:childTnLst>
                                </p:cTn>
                              </p:par>
                            </p:childTnLst>
                          </p:cTn>
                        </p:par>
                        <p:par>
                          <p:cTn id="8" fill="hold">
                            <p:stCondLst>
                              <p:cond delay="2000"/>
                            </p:stCondLst>
                            <p:childTnLst>
                              <p:par>
                                <p:cTn id="9" presetID="10" presetClass="entr" presetSubtype="0" fill="hold" nodeType="afterEffect">
                                  <p:stCondLst>
                                    <p:cond delay="0"/>
                                  </p:stCondLst>
                                  <p:childTnLst>
                                    <p:set>
                                      <p:cBhvr>
                                        <p:cTn id="10" dur="500" fill="hold">
                                          <p:stCondLst>
                                            <p:cond delay="0"/>
                                          </p:stCondLst>
                                        </p:cTn>
                                        <p:tgtEl>
                                          <p:spTgt spid="9"/>
                                        </p:tgtEl>
                                        <p:attrNameLst>
                                          <p:attrName>style.visibility</p:attrName>
                                        </p:attrNameLst>
                                      </p:cBhvr>
                                      <p:to>
                                        <p:strVal val="visible"/>
                                      </p:to>
                                    </p:set>
                                    <p:animEffect transition="in" filter="fade">
                                      <p:cBhvr>
                                        <p:cTn id="11" dur="500"/>
                                        <p:tgtEl>
                                          <p:spTgt spid="9"/>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1" fill="hold" grpId="0" nodeType="click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wipe(up)">
                                      <p:cBhvr>
                                        <p:cTn id="16" dur="500"/>
                                        <p:tgtEl>
                                          <p:spTgt spid="2"/>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14"/>
                                        </p:tgtEl>
                                        <p:attrNameLst>
                                          <p:attrName>style.visibility</p:attrName>
                                        </p:attrNameLst>
                                      </p:cBhvr>
                                      <p:to>
                                        <p:strVal val="visible"/>
                                      </p:to>
                                    </p:set>
                                    <p:animEffect transition="in" filter="fade">
                                      <p:cBhvr>
                                        <p:cTn id="21" dur="500"/>
                                        <p:tgtEl>
                                          <p:spTgt spid="14"/>
                                        </p:tgtEl>
                                      </p:cBhvr>
                                    </p:animEffect>
                                  </p:childTnLst>
                                </p:cTn>
                              </p:par>
                            </p:childTnLst>
                          </p:cTn>
                        </p:par>
                        <p:par>
                          <p:cTn id="22" fill="hold">
                            <p:stCondLst>
                              <p:cond delay="500"/>
                            </p:stCondLst>
                            <p:childTnLst>
                              <p:par>
                                <p:cTn id="23" presetID="22" presetClass="entr" presetSubtype="4" fill="hold" nodeType="afterEffect">
                                  <p:stCondLst>
                                    <p:cond delay="0"/>
                                  </p:stCondLst>
                                  <p:childTnLst>
                                    <p:set>
                                      <p:cBhvr>
                                        <p:cTn id="24" dur="1" fill="hold">
                                          <p:stCondLst>
                                            <p:cond delay="0"/>
                                          </p:stCondLst>
                                        </p:cTn>
                                        <p:tgtEl>
                                          <p:spTgt spid="3"/>
                                        </p:tgtEl>
                                        <p:attrNameLst>
                                          <p:attrName>style.visibility</p:attrName>
                                        </p:attrNameLst>
                                      </p:cBhvr>
                                      <p:to>
                                        <p:strVal val="visible"/>
                                      </p:to>
                                    </p:set>
                                    <p:animEffect transition="in" filter="wipe(down)">
                                      <p:cBhvr>
                                        <p:cTn id="25" dur="500"/>
                                        <p:tgtEl>
                                          <p:spTgt spid="3"/>
                                        </p:tgtEl>
                                      </p:cBhvr>
                                    </p:animEffect>
                                  </p:childTnLst>
                                </p:cTn>
                              </p:par>
                            </p:childTnLst>
                          </p:cTn>
                        </p:par>
                        <p:par>
                          <p:cTn id="26" fill="hold">
                            <p:stCondLst>
                              <p:cond delay="1000"/>
                            </p:stCondLst>
                            <p:childTnLst>
                              <p:par>
                                <p:cTn id="27" presetID="10" presetClass="entr" presetSubtype="0" fill="hold" nodeType="afterEffect">
                                  <p:stCondLst>
                                    <p:cond delay="0"/>
                                  </p:stCondLst>
                                  <p:childTnLst>
                                    <p:set>
                                      <p:cBhvr>
                                        <p:cTn id="28" dur="1" fill="hold">
                                          <p:stCondLst>
                                            <p:cond delay="0"/>
                                          </p:stCondLst>
                                        </p:cTn>
                                        <p:tgtEl>
                                          <p:spTgt spid="11"/>
                                        </p:tgtEl>
                                        <p:attrNameLst>
                                          <p:attrName>style.visibility</p:attrName>
                                        </p:attrNameLst>
                                      </p:cBhvr>
                                      <p:to>
                                        <p:strVal val="visible"/>
                                      </p:to>
                                    </p:set>
                                    <p:animEffect transition="in" filter="fade">
                                      <p:cBhvr>
                                        <p:cTn id="29"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圆角 6"/>
          <p:cNvSpPr/>
          <p:nvPr/>
        </p:nvSpPr>
        <p:spPr>
          <a:xfrm>
            <a:off x="419070" y="364018"/>
            <a:ext cx="1438991" cy="461664"/>
          </a:xfrm>
          <a:prstGeom prst="roundRect">
            <a:avLst/>
          </a:prstGeom>
          <a:solidFill>
            <a:srgbClr val="4D6E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latin typeface="阿里巴巴普惠体" panose="00020600040101010101" charset="-122"/>
                <a:ea typeface="阿里巴巴普惠体" panose="00020600040101010101" charset="-122"/>
                <a:cs typeface="+mn-ea"/>
                <a:sym typeface="+mn-lt"/>
              </a:rPr>
              <a:t>练一练</a:t>
            </a:r>
            <a:endParaRPr lang="zh-CN" altLang="en-US" sz="2800" b="1" dirty="0">
              <a:latin typeface="阿里巴巴普惠体" panose="00020600040101010101" charset="-122"/>
              <a:ea typeface="阿里巴巴普惠体" panose="00020600040101010101" charset="-122"/>
              <a:cs typeface="+mn-ea"/>
              <a:sym typeface="+mn-lt"/>
            </a:endParaRPr>
          </a:p>
        </p:txBody>
      </p:sp>
      <p:sp>
        <p:nvSpPr>
          <p:cNvPr id="4" name="矩形 17"/>
          <p:cNvSpPr>
            <a:spLocks noChangeArrowheads="1"/>
          </p:cNvSpPr>
          <p:nvPr/>
        </p:nvSpPr>
        <p:spPr bwMode="auto">
          <a:xfrm>
            <a:off x="1160780" y="1374140"/>
            <a:ext cx="9650730" cy="4791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微软雅黑" panose="020B0503020204020204" pitchFamily="34" charset="-122"/>
                <a:sym typeface="Calibri" panose="020F050202020403020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微软雅黑" panose="020B0503020204020204" pitchFamily="34" charset="-122"/>
                <a:sym typeface="Calibri" panose="020F050202020403020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微软雅黑" panose="020B0503020204020204" pitchFamily="34" charset="-122"/>
                <a:sym typeface="Calibri" panose="020F050202020403020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微软雅黑" panose="020B0503020204020204" pitchFamily="34" charset="-122"/>
                <a:sym typeface="Calibri" panose="020F050202020403020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微软雅黑" panose="020B0503020204020204" pitchFamily="34" charset="-122"/>
                <a:sym typeface="Calibri" panose="020F050202020403020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微软雅黑" panose="020B0503020204020204" pitchFamily="34" charset="-122"/>
                <a:sym typeface="Calibri" panose="020F050202020403020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微软雅黑" panose="020B0503020204020204" pitchFamily="34" charset="-122"/>
                <a:sym typeface="Calibri" panose="020F050202020403020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微软雅黑" panose="020B0503020204020204" pitchFamily="34" charset="-122"/>
                <a:sym typeface="Calibri" panose="020F050202020403020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微软雅黑" panose="020B0503020204020204" pitchFamily="34" charset="-122"/>
                <a:sym typeface="Calibri" panose="020F0502020204030204" charset="0"/>
              </a:defRPr>
            </a:lvl9pPr>
          </a:lstStyle>
          <a:p>
            <a:pPr algn="just">
              <a:lnSpc>
                <a:spcPct val="150000"/>
              </a:lnSpc>
              <a:spcBef>
                <a:spcPct val="0"/>
              </a:spcBef>
              <a:buNone/>
            </a:pPr>
            <a:r>
              <a:rPr lang="en-US" altLang="zh-CN" sz="2400" dirty="0">
                <a:solidFill>
                  <a:srgbClr val="0070C0"/>
                </a:solidFill>
                <a:latin typeface="微软雅黑" panose="020B0503020204020204" pitchFamily="34" charset="-122"/>
              </a:rPr>
              <a:t>1.</a:t>
            </a:r>
            <a:r>
              <a:rPr lang="zh-CN" altLang="en-US" sz="2400" dirty="0">
                <a:solidFill>
                  <a:srgbClr val="0070C0"/>
                </a:solidFill>
                <a:latin typeface="微软雅黑" panose="020B0503020204020204" pitchFamily="34" charset="-122"/>
              </a:rPr>
              <a:t>壮壮设计了一段密文</a:t>
            </a:r>
            <a:r>
              <a:rPr lang="en-US" altLang="zh-CN" sz="2400" dirty="0">
                <a:solidFill>
                  <a:srgbClr val="0070C0"/>
                </a:solidFill>
                <a:latin typeface="微软雅黑" panose="020B0503020204020204" pitchFamily="34" charset="-122"/>
              </a:rPr>
              <a:t>“XZFSKF”</a:t>
            </a:r>
            <a:r>
              <a:rPr lang="zh-CN" altLang="en-US" sz="2400" dirty="0">
                <a:solidFill>
                  <a:srgbClr val="0070C0"/>
                </a:solidFill>
                <a:latin typeface="微软雅黑" panose="020B0503020204020204" pitchFamily="34" charset="-122"/>
              </a:rPr>
              <a:t>，已知明文中的字母向右移动五</a:t>
            </a:r>
            <a:endParaRPr lang="zh-CN" altLang="en-US" sz="2400" dirty="0">
              <a:solidFill>
                <a:srgbClr val="0070C0"/>
              </a:solidFill>
              <a:latin typeface="微软雅黑" panose="020B0503020204020204" pitchFamily="34" charset="-122"/>
            </a:endParaRPr>
          </a:p>
          <a:p>
            <a:pPr algn="just">
              <a:lnSpc>
                <a:spcPct val="150000"/>
              </a:lnSpc>
              <a:spcBef>
                <a:spcPct val="0"/>
              </a:spcBef>
              <a:buNone/>
            </a:pPr>
            <a:r>
              <a:rPr lang="zh-CN" altLang="en-US" sz="2400" dirty="0">
                <a:solidFill>
                  <a:srgbClr val="0070C0"/>
                </a:solidFill>
                <a:latin typeface="微软雅黑" panose="020B0503020204020204" pitchFamily="34" charset="-122"/>
              </a:rPr>
              <a:t>位后可以得到密文，那么明文是</a:t>
            </a:r>
            <a:r>
              <a:rPr lang="en-US" altLang="zh-CN" sz="2400" dirty="0">
                <a:solidFill>
                  <a:srgbClr val="0070C0"/>
                </a:solidFill>
                <a:latin typeface="微软雅黑" panose="020B0503020204020204" pitchFamily="34" charset="-122"/>
              </a:rPr>
              <a:t>____________________________________</a:t>
            </a:r>
            <a:r>
              <a:rPr lang="zh-CN" altLang="en-US" sz="2400" dirty="0">
                <a:solidFill>
                  <a:srgbClr val="0070C0"/>
                </a:solidFill>
                <a:latin typeface="微软雅黑" panose="020B0503020204020204" pitchFamily="34" charset="-122"/>
              </a:rPr>
              <a:t>。</a:t>
            </a:r>
            <a:endParaRPr lang="zh-CN" altLang="en-US" sz="2400" dirty="0">
              <a:solidFill>
                <a:srgbClr val="0070C0"/>
              </a:solidFill>
              <a:latin typeface="微软雅黑" panose="020B0503020204020204" pitchFamily="34" charset="-122"/>
            </a:endParaRPr>
          </a:p>
          <a:p>
            <a:pPr algn="just">
              <a:lnSpc>
                <a:spcPct val="150000"/>
              </a:lnSpc>
              <a:spcBef>
                <a:spcPct val="0"/>
              </a:spcBef>
              <a:buNone/>
            </a:pPr>
            <a:endParaRPr lang="en-US" altLang="zh-CN" sz="2400" dirty="0">
              <a:solidFill>
                <a:srgbClr val="0070C0"/>
              </a:solidFill>
              <a:latin typeface="微软雅黑" panose="020B0503020204020204" pitchFamily="34" charset="-122"/>
            </a:endParaRPr>
          </a:p>
          <a:p>
            <a:pPr algn="just">
              <a:lnSpc>
                <a:spcPct val="150000"/>
              </a:lnSpc>
              <a:spcBef>
                <a:spcPct val="0"/>
              </a:spcBef>
              <a:buNone/>
            </a:pPr>
            <a:r>
              <a:rPr lang="en-US" altLang="zh-CN" sz="2400" dirty="0">
                <a:solidFill>
                  <a:srgbClr val="0070C0"/>
                </a:solidFill>
                <a:latin typeface="微软雅黑" panose="020B0503020204020204" pitchFamily="34" charset="-122"/>
              </a:rPr>
              <a:t>2. </a:t>
            </a:r>
            <a:r>
              <a:rPr lang="zh-CN" altLang="en-US" sz="2400" dirty="0">
                <a:solidFill>
                  <a:srgbClr val="0070C0"/>
                </a:solidFill>
                <a:latin typeface="微软雅黑" panose="020B0503020204020204" pitchFamily="34" charset="-122"/>
              </a:rPr>
              <a:t>假设你收到一封用凯撒密码加密的信，部分密文是</a:t>
            </a:r>
            <a:r>
              <a:rPr lang="en-US" altLang="zh-CN" sz="2400" dirty="0">
                <a:solidFill>
                  <a:srgbClr val="0070C0"/>
                </a:solidFill>
                <a:latin typeface="微软雅黑" panose="020B0503020204020204" pitchFamily="34" charset="-122"/>
              </a:rPr>
              <a:t>“oryh”</a:t>
            </a:r>
            <a:r>
              <a:rPr lang="zh-CN" altLang="en-US" sz="2400" dirty="0">
                <a:solidFill>
                  <a:srgbClr val="0070C0"/>
                </a:solidFill>
                <a:latin typeface="微软雅黑" panose="020B0503020204020204" pitchFamily="34" charset="-122"/>
              </a:rPr>
              <a:t>，且你</a:t>
            </a:r>
            <a:endParaRPr lang="zh-CN" altLang="en-US" sz="2400" dirty="0">
              <a:solidFill>
                <a:srgbClr val="0070C0"/>
              </a:solidFill>
              <a:latin typeface="微软雅黑" panose="020B0503020204020204" pitchFamily="34" charset="-122"/>
            </a:endParaRPr>
          </a:p>
          <a:p>
            <a:pPr algn="just">
              <a:lnSpc>
                <a:spcPct val="150000"/>
              </a:lnSpc>
              <a:spcBef>
                <a:spcPct val="0"/>
              </a:spcBef>
              <a:buNone/>
            </a:pPr>
            <a:r>
              <a:rPr lang="zh-CN" altLang="en-US" sz="2400" dirty="0">
                <a:solidFill>
                  <a:srgbClr val="0070C0"/>
                </a:solidFill>
                <a:latin typeface="微软雅黑" panose="020B0503020204020204" pitchFamily="34" charset="-122"/>
              </a:rPr>
              <a:t>知道这部分密文对应的明文是</a:t>
            </a:r>
            <a:r>
              <a:rPr lang="en-US" altLang="zh-CN" sz="2400" dirty="0">
                <a:solidFill>
                  <a:srgbClr val="0070C0"/>
                </a:solidFill>
                <a:latin typeface="微软雅黑" panose="020B0503020204020204" pitchFamily="34" charset="-122"/>
              </a:rPr>
              <a:t>“love”</a:t>
            </a:r>
            <a:r>
              <a:rPr lang="zh-CN" altLang="en-US" sz="2400" dirty="0">
                <a:solidFill>
                  <a:srgbClr val="0070C0"/>
                </a:solidFill>
                <a:latin typeface="微软雅黑" panose="020B0503020204020204" pitchFamily="34" charset="-122"/>
              </a:rPr>
              <a:t>，那么加密规则是</a:t>
            </a:r>
            <a:r>
              <a:rPr lang="en-US" altLang="zh-CN" sz="2400" dirty="0">
                <a:solidFill>
                  <a:srgbClr val="0070C0"/>
                </a:solidFill>
                <a:latin typeface="微软雅黑" panose="020B0503020204020204" pitchFamily="34" charset="-122"/>
                <a:sym typeface="+mn-ea"/>
              </a:rPr>
              <a:t>____________</a:t>
            </a:r>
            <a:endParaRPr lang="zh-CN" altLang="en-US" sz="2400" dirty="0">
              <a:solidFill>
                <a:srgbClr val="0070C0"/>
              </a:solidFill>
              <a:latin typeface="微软雅黑" panose="020B0503020204020204" pitchFamily="34" charset="-122"/>
            </a:endParaRPr>
          </a:p>
          <a:p>
            <a:pPr algn="just">
              <a:lnSpc>
                <a:spcPct val="150000"/>
              </a:lnSpc>
              <a:spcBef>
                <a:spcPct val="0"/>
              </a:spcBef>
              <a:buNone/>
            </a:pPr>
            <a:r>
              <a:rPr lang="en-US" altLang="zh-CN" sz="2400" dirty="0">
                <a:solidFill>
                  <a:srgbClr val="0070C0"/>
                </a:solidFill>
                <a:latin typeface="微软雅黑" panose="020B0503020204020204" pitchFamily="34" charset="-122"/>
              </a:rPr>
              <a:t>________________________________</a:t>
            </a:r>
            <a:r>
              <a:rPr lang="zh-CN" altLang="en-US" sz="2400" dirty="0">
                <a:solidFill>
                  <a:srgbClr val="0070C0"/>
                </a:solidFill>
                <a:latin typeface="微软雅黑" panose="020B0503020204020204" pitchFamily="34" charset="-122"/>
              </a:rPr>
              <a:t>。根据此规则加密</a:t>
            </a:r>
            <a:r>
              <a:rPr lang="en-US" altLang="zh-CN" sz="2400" dirty="0">
                <a:solidFill>
                  <a:srgbClr val="0070C0"/>
                </a:solidFill>
                <a:latin typeface="微软雅黑" panose="020B0503020204020204" pitchFamily="34" charset="-122"/>
              </a:rPr>
              <a:t>“world”</a:t>
            </a:r>
            <a:r>
              <a:rPr lang="zh-CN" altLang="en-US" sz="2400" dirty="0">
                <a:solidFill>
                  <a:srgbClr val="0070C0"/>
                </a:solidFill>
                <a:latin typeface="微软雅黑" panose="020B0503020204020204" pitchFamily="34" charset="-122"/>
              </a:rPr>
              <a:t>这个单词，得到的是</a:t>
            </a:r>
            <a:r>
              <a:rPr lang="en-US" altLang="zh-CN" sz="2400" dirty="0">
                <a:solidFill>
                  <a:srgbClr val="0070C0"/>
                </a:solidFill>
                <a:latin typeface="微软雅黑" panose="020B0503020204020204" pitchFamily="34" charset="-122"/>
                <a:sym typeface="+mn-ea"/>
              </a:rPr>
              <a:t>__________________</a:t>
            </a:r>
            <a:r>
              <a:rPr lang="zh-CN" altLang="en-US" sz="2400" dirty="0">
                <a:solidFill>
                  <a:srgbClr val="0070C0"/>
                </a:solidFill>
                <a:latin typeface="微软雅黑" panose="020B0503020204020204" pitchFamily="34" charset="-122"/>
              </a:rPr>
              <a:t>。</a:t>
            </a:r>
            <a:r>
              <a:rPr lang="en-US" altLang="zh-CN" sz="2400" dirty="0">
                <a:solidFill>
                  <a:srgbClr val="0070C0"/>
                </a:solidFill>
                <a:latin typeface="微软雅黑" panose="020B0503020204020204" pitchFamily="34" charset="-122"/>
              </a:rPr>
              <a:t>            </a:t>
            </a:r>
            <a:endParaRPr lang="en-US" altLang="zh-CN" sz="2400" dirty="0">
              <a:solidFill>
                <a:srgbClr val="0070C0"/>
              </a:solidFill>
              <a:latin typeface="微软雅黑" panose="020B0503020204020204" pitchFamily="34" charset="-122"/>
            </a:endParaRPr>
          </a:p>
        </p:txBody>
      </p:sp>
      <p:sp>
        <p:nvSpPr>
          <p:cNvPr id="3" name="文本框 2"/>
          <p:cNvSpPr txBox="1"/>
          <p:nvPr/>
        </p:nvSpPr>
        <p:spPr>
          <a:xfrm>
            <a:off x="6670675" y="2082165"/>
            <a:ext cx="1599565" cy="349885"/>
          </a:xfrm>
          <a:prstGeom prst="rect">
            <a:avLst/>
          </a:prstGeom>
          <a:noFill/>
        </p:spPr>
        <p:txBody>
          <a:bodyPr wrap="square" rtlCol="0" anchor="t">
            <a:noAutofit/>
          </a:bodyPr>
          <a:p>
            <a:r>
              <a:rPr lang="en-US" altLang="zh-CN" sz="2400">
                <a:solidFill>
                  <a:srgbClr val="C00000"/>
                </a:solidFill>
                <a:latin typeface="宋体" panose="02010600030101010101" pitchFamily="2" charset="-122"/>
                <a:ea typeface="宋体" panose="02010600030101010101" pitchFamily="2" charset="-122"/>
              </a:rPr>
              <a:t>SUANFA</a:t>
            </a:r>
            <a:endParaRPr lang="en-US" altLang="zh-CN" sz="2400">
              <a:solidFill>
                <a:srgbClr val="C00000"/>
              </a:solidFill>
              <a:latin typeface="宋体" panose="02010600030101010101" pitchFamily="2" charset="-122"/>
              <a:ea typeface="宋体" panose="02010600030101010101" pitchFamily="2" charset="-122"/>
            </a:endParaRPr>
          </a:p>
        </p:txBody>
      </p:sp>
      <p:sp>
        <p:nvSpPr>
          <p:cNvPr id="5" name="文本框 4"/>
          <p:cNvSpPr txBox="1"/>
          <p:nvPr/>
        </p:nvSpPr>
        <p:spPr>
          <a:xfrm>
            <a:off x="8947785" y="3752215"/>
            <a:ext cx="1599565" cy="349885"/>
          </a:xfrm>
          <a:prstGeom prst="rect">
            <a:avLst/>
          </a:prstGeom>
          <a:noFill/>
        </p:spPr>
        <p:txBody>
          <a:bodyPr wrap="square" rtlCol="0" anchor="t">
            <a:noAutofit/>
          </a:bodyPr>
          <a:p>
            <a:r>
              <a:rPr lang="zh-CN" altLang="en-US" sz="2400">
                <a:solidFill>
                  <a:srgbClr val="C00000"/>
                </a:solidFill>
                <a:latin typeface="宋体" panose="02010600030101010101" pitchFamily="2" charset="-122"/>
                <a:ea typeface="宋体" panose="02010600030101010101" pitchFamily="2" charset="-122"/>
              </a:rPr>
              <a:t>将明文中</a:t>
            </a:r>
            <a:endParaRPr lang="zh-CN" altLang="en-US" sz="2400">
              <a:solidFill>
                <a:srgbClr val="C00000"/>
              </a:solidFill>
              <a:latin typeface="宋体" panose="02010600030101010101" pitchFamily="2" charset="-122"/>
              <a:ea typeface="宋体" panose="02010600030101010101" pitchFamily="2" charset="-122"/>
            </a:endParaRPr>
          </a:p>
        </p:txBody>
      </p:sp>
      <p:sp>
        <p:nvSpPr>
          <p:cNvPr id="6" name="文本框 5"/>
          <p:cNvSpPr txBox="1"/>
          <p:nvPr/>
        </p:nvSpPr>
        <p:spPr>
          <a:xfrm>
            <a:off x="3054350" y="4789170"/>
            <a:ext cx="1599565" cy="349885"/>
          </a:xfrm>
          <a:prstGeom prst="rect">
            <a:avLst/>
          </a:prstGeom>
          <a:noFill/>
        </p:spPr>
        <p:txBody>
          <a:bodyPr wrap="square" rtlCol="0" anchor="t">
            <a:noAutofit/>
          </a:bodyPr>
          <a:p>
            <a:r>
              <a:rPr lang="en-US" altLang="zh-CN" sz="2400">
                <a:solidFill>
                  <a:srgbClr val="C00000"/>
                </a:solidFill>
                <a:latin typeface="宋体" panose="02010600030101010101" pitchFamily="2" charset="-122"/>
                <a:ea typeface="宋体" panose="02010600030101010101" pitchFamily="2" charset="-122"/>
              </a:rPr>
              <a:t>zruog</a:t>
            </a:r>
            <a:endParaRPr lang="en-US" altLang="zh-CN" sz="2400">
              <a:solidFill>
                <a:srgbClr val="C00000"/>
              </a:solidFill>
              <a:latin typeface="宋体" panose="02010600030101010101" pitchFamily="2" charset="-122"/>
              <a:ea typeface="宋体" panose="02010600030101010101" pitchFamily="2" charset="-122"/>
            </a:endParaRPr>
          </a:p>
        </p:txBody>
      </p:sp>
      <p:sp>
        <p:nvSpPr>
          <p:cNvPr id="9" name="文本框 8"/>
          <p:cNvSpPr txBox="1"/>
          <p:nvPr/>
        </p:nvSpPr>
        <p:spPr>
          <a:xfrm>
            <a:off x="1363980" y="4286250"/>
            <a:ext cx="4022090" cy="349885"/>
          </a:xfrm>
          <a:prstGeom prst="rect">
            <a:avLst/>
          </a:prstGeom>
          <a:noFill/>
        </p:spPr>
        <p:txBody>
          <a:bodyPr wrap="square" rtlCol="0" anchor="t">
            <a:noAutofit/>
          </a:bodyPr>
          <a:p>
            <a:r>
              <a:rPr lang="zh-CN" altLang="en-US" sz="2400">
                <a:solidFill>
                  <a:srgbClr val="C00000"/>
                </a:solidFill>
                <a:latin typeface="宋体" panose="02010600030101010101" pitchFamily="2" charset="-122"/>
                <a:ea typeface="宋体" panose="02010600030101010101" pitchFamily="2" charset="-122"/>
              </a:rPr>
              <a:t>的字母向右移动三位</a:t>
            </a:r>
            <a:endParaRPr lang="zh-CN" altLang="en-US" sz="2400">
              <a:solidFill>
                <a:srgbClr val="C00000"/>
              </a:solidFill>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par>
                                <p:cTn id="13" presetID="3" presetClass="entr" presetSubtype="1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blinds(horizontal)">
                                      <p:cBhvr>
                                        <p:cTn id="15" dur="500"/>
                                        <p:tgtEl>
                                          <p:spTgt spid="9"/>
                                        </p:tgtEl>
                                      </p:cBhvr>
                                    </p:animEffect>
                                  </p:childTnLst>
                                </p:cTn>
                              </p:par>
                            </p:childTnLst>
                          </p:cTn>
                        </p:par>
                      </p:childTnLst>
                    </p:cTn>
                  </p:par>
                  <p:par>
                    <p:cTn id="16" fill="hold">
                      <p:stCondLst>
                        <p:cond delay="indefinite"/>
                      </p:stCondLst>
                      <p:childTnLst>
                        <p:par>
                          <p:cTn id="17" fill="hold">
                            <p:stCondLst>
                              <p:cond delay="0"/>
                            </p:stCondLst>
                            <p:childTnLst>
                              <p:par>
                                <p:cTn id="18" presetID="3" presetClass="entr" presetSubtype="10" fill="hold" grpId="0" nodeType="click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blinds(horizontal)">
                                      <p:cBhvr>
                                        <p:cTn id="20"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P spid="5" grpId="0"/>
      <p:bldP spid="5" grpId="1"/>
      <p:bldP spid="6" grpId="0"/>
      <p:bldP spid="6" grpId="1"/>
      <p:bldP spid="9" grpId="0"/>
      <p:bldP spid="9" grpId="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圆角矩形 8"/>
          <p:cNvSpPr/>
          <p:nvPr/>
        </p:nvSpPr>
        <p:spPr>
          <a:xfrm>
            <a:off x="293370" y="3256280"/>
            <a:ext cx="8202295" cy="3333115"/>
          </a:xfrm>
          <a:prstGeom prst="roundRect">
            <a:avLst/>
          </a:prstGeom>
          <a:solidFill>
            <a:srgbClr val="DEEBF7"/>
          </a:solidFill>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2" name="矩形 17"/>
          <p:cNvSpPr>
            <a:spLocks noChangeArrowheads="1"/>
          </p:cNvSpPr>
          <p:nvPr/>
        </p:nvSpPr>
        <p:spPr bwMode="auto">
          <a:xfrm>
            <a:off x="418465" y="936625"/>
            <a:ext cx="7227570" cy="57854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微软雅黑" panose="020B0503020204020204" pitchFamily="34" charset="-122"/>
                <a:sym typeface="Calibri" panose="020F050202020403020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微软雅黑" panose="020B0503020204020204" pitchFamily="34" charset="-122"/>
                <a:sym typeface="Calibri" panose="020F050202020403020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微软雅黑" panose="020B0503020204020204" pitchFamily="34" charset="-122"/>
                <a:sym typeface="Calibri" panose="020F050202020403020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微软雅黑" panose="020B0503020204020204" pitchFamily="34" charset="-122"/>
                <a:sym typeface="Calibri" panose="020F050202020403020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微软雅黑" panose="020B0503020204020204" pitchFamily="34" charset="-122"/>
                <a:sym typeface="Calibri" panose="020F050202020403020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微软雅黑" panose="020B0503020204020204" pitchFamily="34" charset="-122"/>
                <a:sym typeface="Calibri" panose="020F050202020403020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微软雅黑" panose="020B0503020204020204" pitchFamily="34" charset="-122"/>
                <a:sym typeface="Calibri" panose="020F050202020403020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微软雅黑" panose="020B0503020204020204" pitchFamily="34" charset="-122"/>
                <a:sym typeface="Calibri" panose="020F050202020403020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微软雅黑" panose="020B0503020204020204" pitchFamily="34" charset="-122"/>
                <a:sym typeface="Calibri" panose="020F0502020204030204" charset="0"/>
              </a:defRPr>
            </a:lvl9pPr>
          </a:lstStyle>
          <a:p>
            <a:pPr algn="just">
              <a:lnSpc>
                <a:spcPct val="150000"/>
              </a:lnSpc>
              <a:spcBef>
                <a:spcPct val="0"/>
              </a:spcBef>
              <a:buNone/>
            </a:pPr>
            <a:r>
              <a:rPr lang="en-US" altLang="zh-CN" sz="2400" dirty="0">
                <a:solidFill>
                  <a:srgbClr val="0070C0"/>
                </a:solidFill>
                <a:latin typeface="微软雅黑" panose="020B0503020204020204" pitchFamily="34" charset="-122"/>
              </a:rPr>
              <a:t>      </a:t>
            </a:r>
            <a:r>
              <a:rPr lang="zh-CN" altLang="en-US" sz="2400" dirty="0">
                <a:solidFill>
                  <a:srgbClr val="0070C0"/>
                </a:solidFill>
                <a:latin typeface="微软雅黑" panose="020B0503020204020204" pitchFamily="34" charset="-122"/>
              </a:rPr>
              <a:t>我们以移动三位的加密算法为例，用自然语言进行如下描述，请你根据下面左侧自然语言的描述补全右侧的流程图。可以看出，这是一个</a:t>
            </a:r>
            <a:r>
              <a:rPr lang="zh-CN" altLang="en-US" sz="2400" u="sng" dirty="0">
                <a:solidFill>
                  <a:srgbClr val="0070C0"/>
                </a:solidFill>
                <a:latin typeface="微软雅黑" panose="020B0503020204020204" pitchFamily="34" charset="-122"/>
              </a:rPr>
              <a:t>　　　　</a:t>
            </a:r>
            <a:r>
              <a:rPr lang="zh-CN" altLang="en-US" sz="2400" dirty="0">
                <a:solidFill>
                  <a:srgbClr val="0070C0"/>
                </a:solidFill>
                <a:latin typeface="微软雅黑" panose="020B0503020204020204" pitchFamily="34" charset="-122"/>
              </a:rPr>
              <a:t>结构的算法。</a:t>
            </a:r>
            <a:endParaRPr lang="zh-CN" altLang="en-US" sz="2400" dirty="0">
              <a:solidFill>
                <a:srgbClr val="0070C0"/>
              </a:solidFill>
              <a:latin typeface="微软雅黑" panose="020B0503020204020204" pitchFamily="34" charset="-122"/>
            </a:endParaRPr>
          </a:p>
        </p:txBody>
      </p:sp>
      <p:sp>
        <p:nvSpPr>
          <p:cNvPr id="4" name="矩形: 圆角 3"/>
          <p:cNvSpPr/>
          <p:nvPr/>
        </p:nvSpPr>
        <p:spPr>
          <a:xfrm>
            <a:off x="419070" y="364018"/>
            <a:ext cx="1680392" cy="461664"/>
          </a:xfrm>
          <a:prstGeom prst="roundRect">
            <a:avLst/>
          </a:prstGeom>
          <a:solidFill>
            <a:srgbClr val="4D6E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latin typeface="阿里巴巴普惠体" panose="00020600040101010101" charset="-122"/>
                <a:ea typeface="阿里巴巴普惠体" panose="00020600040101010101" charset="-122"/>
                <a:cs typeface="+mn-ea"/>
                <a:sym typeface="+mn-lt"/>
              </a:rPr>
              <a:t>试一试</a:t>
            </a:r>
            <a:endParaRPr lang="zh-CN" altLang="en-US" sz="2800" b="1" dirty="0">
              <a:latin typeface="阿里巴巴普惠体" panose="00020600040101010101" charset="-122"/>
              <a:ea typeface="阿里巴巴普惠体" panose="00020600040101010101" charset="-122"/>
              <a:cs typeface="+mn-ea"/>
              <a:sym typeface="+mn-lt"/>
            </a:endParaRPr>
          </a:p>
        </p:txBody>
      </p:sp>
      <p:sp>
        <p:nvSpPr>
          <p:cNvPr id="6" name="文本框 5"/>
          <p:cNvSpPr txBox="1"/>
          <p:nvPr/>
        </p:nvSpPr>
        <p:spPr>
          <a:xfrm>
            <a:off x="2468245" y="3256280"/>
            <a:ext cx="2491105" cy="647700"/>
          </a:xfrm>
          <a:prstGeom prst="rect">
            <a:avLst/>
          </a:prstGeom>
        </p:spPr>
        <p:txBody>
          <a:bodyPr>
            <a:noAutofit/>
          </a:bodyPr>
          <a:p>
            <a:r>
              <a:rPr lang="zh-CN" altLang="en-US" sz="2400" b="1">
                <a:solidFill>
                  <a:srgbClr val="231F20"/>
                </a:solidFill>
                <a:latin typeface="方正黑体简体"/>
                <a:ea typeface="方正黑体简体"/>
              </a:rPr>
              <a:t>自然语言描述</a:t>
            </a:r>
            <a:endParaRPr lang="zh-CN" altLang="en-US" sz="2400" b="1">
              <a:solidFill>
                <a:srgbClr val="231F20"/>
              </a:solidFill>
              <a:latin typeface="方正黑体简体"/>
              <a:ea typeface="方正黑体简体"/>
            </a:endParaRPr>
          </a:p>
        </p:txBody>
      </p:sp>
      <p:sp>
        <p:nvSpPr>
          <p:cNvPr id="7" name="文本框 6"/>
          <p:cNvSpPr txBox="1"/>
          <p:nvPr/>
        </p:nvSpPr>
        <p:spPr>
          <a:xfrm>
            <a:off x="419100" y="3728720"/>
            <a:ext cx="7863205" cy="2630170"/>
          </a:xfrm>
          <a:prstGeom prst="rect">
            <a:avLst/>
          </a:prstGeom>
        </p:spPr>
        <p:txBody>
          <a:bodyPr wrap="square">
            <a:spAutoFit/>
          </a:bodyPr>
          <a:p>
            <a:pPr>
              <a:lnSpc>
                <a:spcPct val="150000"/>
              </a:lnSpc>
            </a:pPr>
            <a:r>
              <a:rPr lang="zh-CN" altLang="en-US" sz="2200">
                <a:solidFill>
                  <a:srgbClr val="231F20"/>
                </a:solidFill>
                <a:latin typeface="微软雅黑" panose="020B0503020204020204" pitchFamily="34" charset="-122"/>
                <a:ea typeface="微软雅黑" panose="020B0503020204020204" pitchFamily="34" charset="-122"/>
                <a:cs typeface="微软雅黑" panose="020B0503020204020204" pitchFamily="34" charset="-122"/>
              </a:rPr>
              <a:t>第 </a:t>
            </a:r>
            <a:r>
              <a:rPr lang="en-US" altLang="zh-CN" sz="2200">
                <a:solidFill>
                  <a:srgbClr val="231F20"/>
                </a:solidFill>
                <a:latin typeface="微软雅黑" panose="020B0503020204020204" pitchFamily="34" charset="-122"/>
                <a:ea typeface="微软雅黑" panose="020B0503020204020204" pitchFamily="34" charset="-122"/>
                <a:cs typeface="微软雅黑" panose="020B0503020204020204" pitchFamily="34" charset="-122"/>
              </a:rPr>
              <a:t>1 </a:t>
            </a:r>
            <a:r>
              <a:rPr lang="zh-CN" altLang="en-US" sz="2200">
                <a:solidFill>
                  <a:srgbClr val="231F20"/>
                </a:solidFill>
                <a:latin typeface="微软雅黑" panose="020B0503020204020204" pitchFamily="34" charset="-122"/>
                <a:ea typeface="微软雅黑" panose="020B0503020204020204" pitchFamily="34" charset="-122"/>
                <a:cs typeface="微软雅黑" panose="020B0503020204020204" pitchFamily="34" charset="-122"/>
              </a:rPr>
              <a:t>步：输入要传送的明文。 </a:t>
            </a:r>
            <a:endParaRPr lang="zh-CN" altLang="en-US" sz="2200">
              <a:solidFill>
                <a:srgbClr val="231F20"/>
              </a:solidFill>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pPr>
            <a:r>
              <a:rPr lang="zh-CN" altLang="en-US" sz="2200">
                <a:solidFill>
                  <a:srgbClr val="231F20"/>
                </a:solidFill>
                <a:latin typeface="微软雅黑" panose="020B0503020204020204" pitchFamily="34" charset="-122"/>
                <a:ea typeface="微软雅黑" panose="020B0503020204020204" pitchFamily="34" charset="-122"/>
                <a:cs typeface="微软雅黑" panose="020B0503020204020204" pitchFamily="34" charset="-122"/>
              </a:rPr>
              <a:t>第 </a:t>
            </a:r>
            <a:r>
              <a:rPr lang="en-US" altLang="zh-CN" sz="2200">
                <a:solidFill>
                  <a:srgbClr val="231F20"/>
                </a:solidFill>
                <a:latin typeface="微软雅黑" panose="020B0503020204020204" pitchFamily="34" charset="-122"/>
                <a:ea typeface="微软雅黑" panose="020B0503020204020204" pitchFamily="34" charset="-122"/>
                <a:cs typeface="微软雅黑" panose="020B0503020204020204" pitchFamily="34" charset="-122"/>
              </a:rPr>
              <a:t>2 </a:t>
            </a:r>
            <a:r>
              <a:rPr lang="zh-CN" altLang="en-US" sz="2200">
                <a:solidFill>
                  <a:srgbClr val="231F20"/>
                </a:solidFill>
                <a:latin typeface="微软雅黑" panose="020B0503020204020204" pitchFamily="34" charset="-122"/>
                <a:ea typeface="微软雅黑" panose="020B0503020204020204" pitchFamily="34" charset="-122"/>
                <a:cs typeface="微软雅黑" panose="020B0503020204020204" pitchFamily="34" charset="-122"/>
              </a:rPr>
              <a:t>步：查看第一个字母，将字母向右移动三位并输出对应的字母。 </a:t>
            </a:r>
            <a:endParaRPr lang="zh-CN" altLang="en-US" sz="2200">
              <a:solidFill>
                <a:srgbClr val="231F20"/>
              </a:solidFill>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pPr>
            <a:r>
              <a:rPr lang="zh-CN" altLang="en-US" sz="2200">
                <a:solidFill>
                  <a:srgbClr val="231F20"/>
                </a:solidFill>
                <a:latin typeface="微软雅黑" panose="020B0503020204020204" pitchFamily="34" charset="-122"/>
                <a:ea typeface="微软雅黑" panose="020B0503020204020204" pitchFamily="34" charset="-122"/>
                <a:cs typeface="微软雅黑" panose="020B0503020204020204" pitchFamily="34" charset="-122"/>
              </a:rPr>
              <a:t>第 </a:t>
            </a:r>
            <a:r>
              <a:rPr lang="en-US" altLang="zh-CN" sz="2200">
                <a:solidFill>
                  <a:srgbClr val="231F20"/>
                </a:solidFill>
                <a:latin typeface="微软雅黑" panose="020B0503020204020204" pitchFamily="34" charset="-122"/>
                <a:ea typeface="微软雅黑" panose="020B0503020204020204" pitchFamily="34" charset="-122"/>
                <a:cs typeface="微软雅黑" panose="020B0503020204020204" pitchFamily="34" charset="-122"/>
              </a:rPr>
              <a:t>3 </a:t>
            </a:r>
            <a:r>
              <a:rPr lang="zh-CN" altLang="en-US" sz="2200">
                <a:solidFill>
                  <a:srgbClr val="231F20"/>
                </a:solidFill>
                <a:latin typeface="微软雅黑" panose="020B0503020204020204" pitchFamily="34" charset="-122"/>
                <a:ea typeface="微软雅黑" panose="020B0503020204020204" pitchFamily="34" charset="-122"/>
                <a:cs typeface="微软雅黑" panose="020B0503020204020204" pitchFamily="34" charset="-122"/>
              </a:rPr>
              <a:t>步：重复第 </a:t>
            </a:r>
            <a:r>
              <a:rPr lang="en-US" altLang="zh-CN" sz="2200">
                <a:solidFill>
                  <a:srgbClr val="231F20"/>
                </a:solidFill>
                <a:latin typeface="微软雅黑" panose="020B0503020204020204" pitchFamily="34" charset="-122"/>
                <a:ea typeface="微软雅黑" panose="020B0503020204020204" pitchFamily="34" charset="-122"/>
                <a:cs typeface="微软雅黑" panose="020B0503020204020204" pitchFamily="34" charset="-122"/>
              </a:rPr>
              <a:t>2 </a:t>
            </a:r>
            <a:r>
              <a:rPr lang="zh-CN" altLang="en-US" sz="2200">
                <a:solidFill>
                  <a:srgbClr val="231F20"/>
                </a:solidFill>
                <a:latin typeface="微软雅黑" panose="020B0503020204020204" pitchFamily="34" charset="-122"/>
                <a:ea typeface="微软雅黑" panose="020B0503020204020204" pitchFamily="34" charset="-122"/>
                <a:cs typeface="微软雅黑" panose="020B0503020204020204" pitchFamily="34" charset="-122"/>
              </a:rPr>
              <a:t>步操作，分别判断并输出第二个字母、第三个字母、第四个字母</a:t>
            </a:r>
            <a:r>
              <a:rPr lang="en-US" altLang="zh-CN" sz="2200">
                <a:solidFill>
                  <a:srgbClr val="231F2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200">
                <a:solidFill>
                  <a:srgbClr val="231F20"/>
                </a:solidFill>
                <a:latin typeface="微软雅黑" panose="020B0503020204020204" pitchFamily="34" charset="-122"/>
                <a:ea typeface="微软雅黑" panose="020B0503020204020204" pitchFamily="34" charset="-122"/>
                <a:cs typeface="微软雅黑" panose="020B0503020204020204" pitchFamily="34" charset="-122"/>
              </a:rPr>
              <a:t>直到处理完成明文中的所有字母。</a:t>
            </a:r>
            <a:endParaRPr lang="zh-CN" altLang="en-US" sz="2200">
              <a:solidFill>
                <a:srgbClr val="231F2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8" name="文本框 7"/>
          <p:cNvSpPr txBox="1"/>
          <p:nvPr/>
        </p:nvSpPr>
        <p:spPr>
          <a:xfrm>
            <a:off x="9227185" y="501650"/>
            <a:ext cx="1834515" cy="647700"/>
          </a:xfrm>
          <a:prstGeom prst="rect">
            <a:avLst/>
          </a:prstGeom>
        </p:spPr>
        <p:txBody>
          <a:bodyPr>
            <a:noAutofit/>
          </a:bodyPr>
          <a:p>
            <a:r>
              <a:rPr lang="zh-CN" altLang="en-US" sz="2000" b="1">
                <a:solidFill>
                  <a:srgbClr val="231F20"/>
                </a:solidFill>
                <a:latin typeface="方正黑体简体"/>
                <a:ea typeface="方正黑体简体"/>
              </a:rPr>
              <a:t>算法的流程图</a:t>
            </a:r>
            <a:endParaRPr lang="zh-CN" altLang="en-US" sz="2000" b="1">
              <a:solidFill>
                <a:srgbClr val="231F20"/>
              </a:solidFill>
              <a:latin typeface="方正黑体简体"/>
              <a:ea typeface="方正黑体简体"/>
            </a:endParaRPr>
          </a:p>
        </p:txBody>
      </p:sp>
      <p:pic>
        <p:nvPicPr>
          <p:cNvPr id="11" name="图片 10"/>
          <p:cNvPicPr>
            <a:picLocks noChangeAspect="1"/>
          </p:cNvPicPr>
          <p:nvPr/>
        </p:nvPicPr>
        <p:blipFill>
          <a:blip r:embed="rId1"/>
          <a:stretch>
            <a:fillRect/>
          </a:stretch>
        </p:blipFill>
        <p:spPr>
          <a:xfrm>
            <a:off x="8702675" y="936625"/>
            <a:ext cx="3308350" cy="5473700"/>
          </a:xfrm>
          <a:prstGeom prst="rect">
            <a:avLst/>
          </a:prstGeom>
        </p:spPr>
      </p:pic>
      <p:sp>
        <p:nvSpPr>
          <p:cNvPr id="13" name="文本框 12"/>
          <p:cNvSpPr txBox="1"/>
          <p:nvPr/>
        </p:nvSpPr>
        <p:spPr>
          <a:xfrm>
            <a:off x="9417685" y="3677285"/>
            <a:ext cx="2065655" cy="349885"/>
          </a:xfrm>
          <a:prstGeom prst="rect">
            <a:avLst/>
          </a:prstGeom>
          <a:noFill/>
        </p:spPr>
        <p:txBody>
          <a:bodyPr wrap="square" rtlCol="0" anchor="t">
            <a:noAutofit/>
          </a:bodyPr>
          <a:p>
            <a:r>
              <a:rPr lang="zh-CN" altLang="en-US">
                <a:solidFill>
                  <a:srgbClr val="C00000"/>
                </a:solidFill>
                <a:latin typeface="宋体" panose="02010600030101010101" pitchFamily="2" charset="-122"/>
                <a:ea typeface="宋体" panose="02010600030101010101" pitchFamily="2" charset="-122"/>
              </a:rPr>
              <a:t>向右移三位替换</a:t>
            </a:r>
            <a:endParaRPr lang="zh-CN" altLang="en-US">
              <a:solidFill>
                <a:srgbClr val="C00000"/>
              </a:solidFill>
              <a:latin typeface="宋体" panose="02010600030101010101" pitchFamily="2" charset="-122"/>
              <a:ea typeface="宋体" panose="02010600030101010101" pitchFamily="2" charset="-122"/>
            </a:endParaRPr>
          </a:p>
        </p:txBody>
      </p:sp>
      <p:sp>
        <p:nvSpPr>
          <p:cNvPr id="14" name="文本框 13"/>
          <p:cNvSpPr txBox="1"/>
          <p:nvPr/>
        </p:nvSpPr>
        <p:spPr>
          <a:xfrm>
            <a:off x="9872345" y="4322445"/>
            <a:ext cx="1662430" cy="400685"/>
          </a:xfrm>
          <a:prstGeom prst="rect">
            <a:avLst/>
          </a:prstGeom>
          <a:noFill/>
        </p:spPr>
        <p:txBody>
          <a:bodyPr wrap="square" rtlCol="0" anchor="t">
            <a:noAutofit/>
          </a:bodyPr>
          <a:p>
            <a:r>
              <a:rPr lang="zh-CN" altLang="en-US">
                <a:solidFill>
                  <a:srgbClr val="C00000"/>
                </a:solidFill>
                <a:latin typeface="宋体" panose="02010600030101010101" pitchFamily="2" charset="-122"/>
                <a:ea typeface="宋体" panose="02010600030101010101" pitchFamily="2" charset="-122"/>
              </a:rPr>
              <a:t>密文字母</a:t>
            </a:r>
            <a:endParaRPr lang="zh-CN" altLang="en-US">
              <a:solidFill>
                <a:srgbClr val="C00000"/>
              </a:solidFill>
              <a:latin typeface="宋体" panose="02010600030101010101" pitchFamily="2" charset="-122"/>
              <a:ea typeface="宋体" panose="02010600030101010101" pitchFamily="2" charset="-122"/>
            </a:endParaRPr>
          </a:p>
        </p:txBody>
      </p:sp>
      <p:sp>
        <p:nvSpPr>
          <p:cNvPr id="16" name="文本框 15"/>
          <p:cNvSpPr txBox="1"/>
          <p:nvPr/>
        </p:nvSpPr>
        <p:spPr>
          <a:xfrm>
            <a:off x="5623560" y="2185670"/>
            <a:ext cx="1219835" cy="539750"/>
          </a:xfrm>
          <a:prstGeom prst="rect">
            <a:avLst/>
          </a:prstGeom>
          <a:noFill/>
        </p:spPr>
        <p:txBody>
          <a:bodyPr wrap="square" rtlCol="0" anchor="t">
            <a:noAutofit/>
          </a:bodyPr>
          <a:p>
            <a:r>
              <a:rPr lang="zh-CN" altLang="en-US" sz="2400">
                <a:solidFill>
                  <a:srgbClr val="C00000"/>
                </a:solidFill>
                <a:latin typeface="宋体" panose="02010600030101010101" pitchFamily="2" charset="-122"/>
                <a:ea typeface="宋体" panose="02010600030101010101" pitchFamily="2" charset="-122"/>
              </a:rPr>
              <a:t>循环</a:t>
            </a:r>
            <a:endParaRPr lang="zh-CN" altLang="en-US" sz="2400">
              <a:solidFill>
                <a:srgbClr val="C00000"/>
              </a:solidFill>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blinds(horizontal)">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blinds(horizontal)">
                                      <p:cBhvr>
                                        <p:cTn id="12" dur="500"/>
                                        <p:tgtEl>
                                          <p:spTgt spid="14"/>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blinds(horizontal)">
                                      <p:cBhvr>
                                        <p:cTn id="1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3" grpId="1"/>
      <p:bldP spid="14" grpId="0"/>
      <p:bldP spid="14" grpId="1"/>
      <p:bldP spid="16" grpId="0"/>
      <p:bldP spid="16" grpId="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凯撒密码的故事">
            <a:hlinkClick r:id="" action="ppaction://media"/>
          </p:cNvPr>
          <p:cNvPicPr/>
          <p:nvPr>
            <a:videoFile r:link="rId1"/>
            <p:extLst>
              <p:ext uri="{DAA4B4D4-6D71-4841-9C94-3DE7FCFB9230}">
                <p14:media xmlns:p14="http://schemas.microsoft.com/office/powerpoint/2010/main" r:embed="rId2"/>
              </p:ext>
            </p:extLst>
          </p:nvPr>
        </p:nvPicPr>
        <p:blipFill>
          <a:blip r:embed="rId3"/>
          <a:stretch>
            <a:fillRect/>
          </a:stretch>
        </p:blipFill>
        <p:spPr>
          <a:xfrm>
            <a:off x="2261870" y="1593850"/>
            <a:ext cx="7668260" cy="4642485"/>
          </a:xfrm>
          <a:prstGeom prst="rect">
            <a:avLst/>
          </a:prstGeom>
        </p:spPr>
      </p:pic>
      <p:sp>
        <p:nvSpPr>
          <p:cNvPr id="4" name="矩形: 圆角 3"/>
          <p:cNvSpPr/>
          <p:nvPr/>
        </p:nvSpPr>
        <p:spPr>
          <a:xfrm>
            <a:off x="419070" y="364018"/>
            <a:ext cx="1680392" cy="461664"/>
          </a:xfrm>
          <a:prstGeom prst="roundRect">
            <a:avLst/>
          </a:prstGeom>
          <a:solidFill>
            <a:srgbClr val="4D6E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2800" b="1" dirty="0">
                <a:latin typeface="阿里巴巴普惠体" panose="00020600040101010101" charset="-122"/>
                <a:ea typeface="阿里巴巴普惠体" panose="00020600040101010101" charset="-122"/>
                <a:cs typeface="+mn-ea"/>
                <a:sym typeface="+mn-lt"/>
              </a:rPr>
              <a:t>小贴士</a:t>
            </a:r>
            <a:endParaRPr lang="zh-CN" altLang="en-US" sz="2800" b="1" dirty="0">
              <a:latin typeface="阿里巴巴普惠体" panose="00020600040101010101" charset="-122"/>
              <a:ea typeface="阿里巴巴普惠体" panose="00020600040101010101" charset="-122"/>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800">
        <p14:flythrough/>
      </p:transition>
    </mc:Choice>
    <mc:Fallback>
      <p:transition spd="slow">
        <p:fade/>
      </p:transition>
    </mc:Fallback>
  </mc:AlternateContent>
  <p:timing>
    <p:tnLst>
      <p:par>
        <p:cTn id="1" dur="indefinite" restart="never" nodeType="tmRoot">
          <p:childTnLst>
            <p:video fullScrn="0">
              <p:cMediaNode>
                <p:cTn id="2" fill="hold" display="1">
                  <p:stCondLst>
                    <p:cond delay="indefinite"/>
                  </p:stCondLst>
                </p:cTn>
                <p:tgtEl>
                  <p:spTgt spid="2"/>
                </p:tgtEl>
              </p:cMediaNode>
            </p:video>
            <p:seq concurrent="1" nextAc="seek">
              <p:cTn id="3" restart="whenNotActive" fill="hold" evtFilter="cancelBubble" nodeType="interactiveSeq">
                <p:stCondLst>
                  <p:cond evt="onClick" delay="0">
                    <p:tgtEl>
                      <p:spTgt spid="2"/>
                    </p:tgtEl>
                  </p:cond>
                </p:stCondLst>
                <p:endSync evt="end" delay="0">
                  <p:rtn val="all"/>
                </p:endSync>
                <p:childTnLst>
                  <p:par>
                    <p:cTn id="4" fill="hold">
                      <p:stCondLst>
                        <p:cond delay="0"/>
                      </p:stCondLst>
                      <p:childTnLst>
                        <p:par>
                          <p:cTn id="5" fill="hold">
                            <p:stCondLst>
                              <p:cond delay="0"/>
                            </p:stCondLst>
                            <p:childTnLst>
                              <p:par>
                                <p:cTn id="6" presetID="2" presetClass="mediacall" presetSubtype="0" fill="hold" nodeType="clickEffect">
                                  <p:stCondLst>
                                    <p:cond delay="0"/>
                                  </p:stCondLst>
                                  <p:childTnLst>
                                    <p:cmd type="call" cmd="togglePause">
                                      <p:cBhvr additive="base">
                                        <p:cTn id="7"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7"/>
          <p:cNvSpPr>
            <a:spLocks noChangeArrowheads="1"/>
          </p:cNvSpPr>
          <p:nvPr/>
        </p:nvSpPr>
        <p:spPr bwMode="auto">
          <a:xfrm>
            <a:off x="418465" y="936625"/>
            <a:ext cx="11541760" cy="30054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微软雅黑" panose="020B0503020204020204" pitchFamily="34" charset="-122"/>
                <a:sym typeface="Calibri" panose="020F050202020403020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微软雅黑" panose="020B0503020204020204" pitchFamily="34" charset="-122"/>
                <a:sym typeface="Calibri" panose="020F050202020403020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微软雅黑" panose="020B0503020204020204" pitchFamily="34" charset="-122"/>
                <a:sym typeface="Calibri" panose="020F050202020403020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微软雅黑" panose="020B0503020204020204" pitchFamily="34" charset="-122"/>
                <a:sym typeface="Calibri" panose="020F050202020403020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微软雅黑" panose="020B0503020204020204" pitchFamily="34" charset="-122"/>
                <a:sym typeface="Calibri" panose="020F050202020403020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微软雅黑" panose="020B0503020204020204" pitchFamily="34" charset="-122"/>
                <a:sym typeface="Calibri" panose="020F050202020403020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微软雅黑" panose="020B0503020204020204" pitchFamily="34" charset="-122"/>
                <a:sym typeface="Calibri" panose="020F050202020403020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微软雅黑" panose="020B0503020204020204" pitchFamily="34" charset="-122"/>
                <a:sym typeface="Calibri" panose="020F050202020403020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微软雅黑" panose="020B0503020204020204" pitchFamily="34" charset="-122"/>
                <a:sym typeface="Calibri" panose="020F0502020204030204" charset="0"/>
              </a:defRPr>
            </a:lvl9pPr>
          </a:lstStyle>
          <a:p>
            <a:pPr algn="just">
              <a:lnSpc>
                <a:spcPct val="150000"/>
              </a:lnSpc>
              <a:spcBef>
                <a:spcPct val="0"/>
              </a:spcBef>
              <a:buNone/>
            </a:pPr>
            <a:r>
              <a:rPr lang="en-US" altLang="zh-CN" sz="2400" dirty="0">
                <a:solidFill>
                  <a:srgbClr val="0070C0"/>
                </a:solidFill>
                <a:latin typeface="微软雅黑" panose="020B0503020204020204" pitchFamily="34" charset="-122"/>
              </a:rPr>
              <a:t>       </a:t>
            </a:r>
            <a:r>
              <a:rPr lang="zh-CN" altLang="en-US" sz="2400" dirty="0">
                <a:solidFill>
                  <a:srgbClr val="0070C0"/>
                </a:solidFill>
                <a:latin typeface="微软雅黑" panose="020B0503020204020204" pitchFamily="34" charset="-122"/>
              </a:rPr>
              <a:t>移位算法不仅可以移动字母，还可以移动汉字、数字、符号等不同类型的信息。以中文为例，体验用多行多列的方格实现更为复杂的移位加密算法。</a:t>
            </a:r>
            <a:endParaRPr lang="zh-CN" altLang="en-US" sz="2400" dirty="0">
              <a:solidFill>
                <a:srgbClr val="0070C0"/>
              </a:solidFill>
              <a:latin typeface="微软雅黑" panose="020B0503020204020204" pitchFamily="34" charset="-122"/>
            </a:endParaRPr>
          </a:p>
          <a:p>
            <a:pPr algn="just">
              <a:lnSpc>
                <a:spcPct val="150000"/>
              </a:lnSpc>
              <a:spcBef>
                <a:spcPct val="0"/>
              </a:spcBef>
              <a:buNone/>
            </a:pPr>
            <a:r>
              <a:rPr lang="en-US" altLang="zh-CN" sz="2400" dirty="0">
                <a:solidFill>
                  <a:srgbClr val="0070C0"/>
                </a:solidFill>
                <a:latin typeface="微软雅黑" panose="020B0503020204020204" pitchFamily="34" charset="-122"/>
              </a:rPr>
              <a:t>       </a:t>
            </a:r>
            <a:r>
              <a:rPr lang="zh-CN" altLang="en-US" sz="2400" dirty="0">
                <a:solidFill>
                  <a:srgbClr val="0070C0"/>
                </a:solidFill>
                <a:latin typeface="微软雅黑" panose="020B0503020204020204" pitchFamily="34" charset="-122"/>
              </a:rPr>
              <a:t>第</a:t>
            </a:r>
            <a:r>
              <a:rPr lang="en-US" altLang="zh-CN" sz="2400" dirty="0">
                <a:solidFill>
                  <a:srgbClr val="0070C0"/>
                </a:solidFill>
                <a:latin typeface="微软雅黑" panose="020B0503020204020204" pitchFamily="34" charset="-122"/>
              </a:rPr>
              <a:t> 1 </a:t>
            </a:r>
            <a:r>
              <a:rPr lang="zh-CN" altLang="en-US" sz="2400" dirty="0">
                <a:solidFill>
                  <a:srgbClr val="0070C0"/>
                </a:solidFill>
                <a:latin typeface="微软雅黑" panose="020B0503020204020204" pitchFamily="34" charset="-122"/>
              </a:rPr>
              <a:t>步：将今天学习移位算法之后的心得体会（</a:t>
            </a:r>
            <a:r>
              <a:rPr lang="en-US" altLang="zh-CN" sz="2400" dirty="0">
                <a:solidFill>
                  <a:srgbClr val="0070C0"/>
                </a:solidFill>
                <a:latin typeface="微软雅黑" panose="020B0503020204020204" pitchFamily="34" charset="-122"/>
              </a:rPr>
              <a:t>20 </a:t>
            </a:r>
            <a:r>
              <a:rPr lang="zh-CN" altLang="en-US" sz="2400" dirty="0">
                <a:solidFill>
                  <a:srgbClr val="0070C0"/>
                </a:solidFill>
                <a:latin typeface="微软雅黑" panose="020B0503020204020204" pitchFamily="34" charset="-122"/>
              </a:rPr>
              <a:t>～</a:t>
            </a:r>
            <a:r>
              <a:rPr lang="en-US" altLang="zh-CN" sz="2400" dirty="0">
                <a:solidFill>
                  <a:srgbClr val="0070C0"/>
                </a:solidFill>
                <a:latin typeface="微软雅黑" panose="020B0503020204020204" pitchFamily="34" charset="-122"/>
              </a:rPr>
              <a:t> 40 </a:t>
            </a:r>
            <a:r>
              <a:rPr lang="zh-CN" altLang="en-US" sz="2400" dirty="0">
                <a:solidFill>
                  <a:srgbClr val="0070C0"/>
                </a:solidFill>
                <a:latin typeface="微软雅黑" panose="020B0503020204020204" pitchFamily="34" charset="-122"/>
              </a:rPr>
              <a:t>个字）写在下面</a:t>
            </a:r>
            <a:r>
              <a:rPr lang="en-US" altLang="zh-CN" sz="2400" dirty="0">
                <a:solidFill>
                  <a:srgbClr val="0070C0"/>
                </a:solidFill>
                <a:latin typeface="微软雅黑" panose="020B0503020204020204" pitchFamily="34" charset="-122"/>
              </a:rPr>
              <a:t> 4 </a:t>
            </a:r>
            <a:r>
              <a:rPr lang="zh-CN" altLang="en-US" sz="2400" dirty="0">
                <a:solidFill>
                  <a:srgbClr val="0070C0"/>
                </a:solidFill>
                <a:latin typeface="微软雅黑" panose="020B0503020204020204" pitchFamily="34" charset="-122"/>
              </a:rPr>
              <a:t>行</a:t>
            </a:r>
            <a:r>
              <a:rPr lang="en-US" altLang="zh-CN" sz="2400" dirty="0">
                <a:solidFill>
                  <a:srgbClr val="0070C0"/>
                </a:solidFill>
                <a:latin typeface="微软雅黑" panose="020B0503020204020204" pitchFamily="34" charset="-122"/>
              </a:rPr>
              <a:t> 10 </a:t>
            </a:r>
            <a:r>
              <a:rPr lang="zh-CN" altLang="en-US" sz="2400" dirty="0">
                <a:solidFill>
                  <a:srgbClr val="0070C0"/>
                </a:solidFill>
                <a:latin typeface="微软雅黑" panose="020B0503020204020204" pitchFamily="34" charset="-122"/>
              </a:rPr>
              <a:t>列的方格中，作为明文。</a:t>
            </a:r>
            <a:endParaRPr lang="zh-CN" altLang="en-US" sz="2400" dirty="0">
              <a:solidFill>
                <a:srgbClr val="0070C0"/>
              </a:solidFill>
              <a:latin typeface="微软雅黑" panose="020B0503020204020204" pitchFamily="34" charset="-122"/>
            </a:endParaRPr>
          </a:p>
        </p:txBody>
      </p:sp>
      <p:sp>
        <p:nvSpPr>
          <p:cNvPr id="4" name="矩形: 圆角 3"/>
          <p:cNvSpPr/>
          <p:nvPr/>
        </p:nvSpPr>
        <p:spPr>
          <a:xfrm>
            <a:off x="419070" y="364018"/>
            <a:ext cx="1680392" cy="461664"/>
          </a:xfrm>
          <a:prstGeom prst="roundRect">
            <a:avLst/>
          </a:prstGeom>
          <a:solidFill>
            <a:srgbClr val="4D6E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latin typeface="阿里巴巴普惠体" panose="00020600040101010101" charset="-122"/>
                <a:ea typeface="阿里巴巴普惠体" panose="00020600040101010101" charset="-122"/>
                <a:cs typeface="+mn-ea"/>
                <a:sym typeface="+mn-lt"/>
              </a:rPr>
              <a:t>做一做</a:t>
            </a:r>
            <a:endParaRPr lang="zh-CN" altLang="en-US" sz="2800" b="1" dirty="0">
              <a:latin typeface="阿里巴巴普惠体" panose="00020600040101010101" charset="-122"/>
              <a:ea typeface="阿里巴巴普惠体" panose="00020600040101010101" charset="-122"/>
              <a:cs typeface="+mn-ea"/>
              <a:sym typeface="+mn-lt"/>
            </a:endParaRPr>
          </a:p>
        </p:txBody>
      </p:sp>
      <p:graphicFrame>
        <p:nvGraphicFramePr>
          <p:cNvPr id="5" name="表格 4"/>
          <p:cNvGraphicFramePr/>
          <p:nvPr>
            <p:custDataLst>
              <p:tags r:id="rId1"/>
            </p:custDataLst>
          </p:nvPr>
        </p:nvGraphicFramePr>
        <p:xfrm>
          <a:off x="715645" y="3306445"/>
          <a:ext cx="10947400" cy="2801620"/>
        </p:xfrm>
        <a:graphic>
          <a:graphicData uri="http://schemas.openxmlformats.org/drawingml/2006/table">
            <a:tbl>
              <a:tblPr firstRow="1" bandRow="1">
                <a:tableStyleId>{5940675A-B579-460E-94D1-54222C63F5DA}</a:tableStyleId>
              </a:tblPr>
              <a:tblGrid>
                <a:gridCol w="1094740"/>
                <a:gridCol w="1094740"/>
                <a:gridCol w="1094740"/>
                <a:gridCol w="1094740"/>
                <a:gridCol w="1094740"/>
                <a:gridCol w="1094740"/>
                <a:gridCol w="1094740"/>
                <a:gridCol w="1094740"/>
                <a:gridCol w="1094740"/>
                <a:gridCol w="1094740"/>
              </a:tblGrid>
              <a:tr h="700405">
                <a:tc>
                  <a:txBody>
                    <a:bodyPr/>
                    <a:p>
                      <a:pPr>
                        <a:buNone/>
                      </a:pPr>
                      <a:endParaRPr lang="zh-CN" altLang="en-US"/>
                    </a:p>
                  </a:txBody>
                  <a:tcPr/>
                </a:tc>
                <a:tc>
                  <a:txBody>
                    <a:bodyPr/>
                    <a:p>
                      <a:pPr>
                        <a:buNone/>
                      </a:pPr>
                      <a:endParaRPr lang="zh-CN" altLang="en-US"/>
                    </a:p>
                  </a:txBody>
                  <a:tcPr/>
                </a:tc>
                <a:tc>
                  <a:txBody>
                    <a:bodyPr/>
                    <a:p>
                      <a:pPr>
                        <a:buNone/>
                      </a:pPr>
                      <a:endParaRPr lang="zh-CN" altLang="en-US"/>
                    </a:p>
                  </a:txBody>
                  <a:tcPr/>
                </a:tc>
                <a:tc>
                  <a:txBody>
                    <a:bodyPr/>
                    <a:p>
                      <a:pPr>
                        <a:buNone/>
                      </a:pPr>
                      <a:endParaRPr lang="zh-CN" altLang="en-US"/>
                    </a:p>
                  </a:txBody>
                  <a:tcPr/>
                </a:tc>
                <a:tc>
                  <a:txBody>
                    <a:bodyPr/>
                    <a:p>
                      <a:pPr>
                        <a:buNone/>
                      </a:pPr>
                      <a:endParaRPr lang="zh-CN" altLang="en-US"/>
                    </a:p>
                  </a:txBody>
                  <a:tcPr/>
                </a:tc>
                <a:tc>
                  <a:txBody>
                    <a:bodyPr/>
                    <a:p>
                      <a:pPr>
                        <a:buNone/>
                      </a:pPr>
                      <a:endParaRPr lang="zh-CN" altLang="en-US"/>
                    </a:p>
                  </a:txBody>
                  <a:tcPr/>
                </a:tc>
                <a:tc>
                  <a:txBody>
                    <a:bodyPr/>
                    <a:p>
                      <a:pPr>
                        <a:buNone/>
                      </a:pPr>
                      <a:endParaRPr lang="zh-CN" altLang="en-US"/>
                    </a:p>
                  </a:txBody>
                  <a:tcPr/>
                </a:tc>
                <a:tc>
                  <a:txBody>
                    <a:bodyPr/>
                    <a:p>
                      <a:pPr>
                        <a:buNone/>
                      </a:pPr>
                      <a:endParaRPr lang="zh-CN" altLang="en-US"/>
                    </a:p>
                  </a:txBody>
                  <a:tcPr/>
                </a:tc>
                <a:tc>
                  <a:txBody>
                    <a:bodyPr/>
                    <a:p>
                      <a:pPr>
                        <a:buNone/>
                      </a:pPr>
                      <a:endParaRPr lang="zh-CN" altLang="en-US"/>
                    </a:p>
                  </a:txBody>
                  <a:tcPr/>
                </a:tc>
                <a:tc>
                  <a:txBody>
                    <a:bodyPr/>
                    <a:p>
                      <a:pPr>
                        <a:buNone/>
                      </a:pPr>
                      <a:endParaRPr lang="zh-CN" altLang="en-US"/>
                    </a:p>
                  </a:txBody>
                  <a:tcPr/>
                </a:tc>
              </a:tr>
              <a:tr h="700405">
                <a:tc>
                  <a:txBody>
                    <a:bodyPr/>
                    <a:p>
                      <a:pPr>
                        <a:buNone/>
                      </a:pPr>
                      <a:endParaRPr lang="zh-CN" altLang="en-US"/>
                    </a:p>
                  </a:txBody>
                  <a:tcPr/>
                </a:tc>
                <a:tc>
                  <a:txBody>
                    <a:bodyPr/>
                    <a:p>
                      <a:pPr>
                        <a:buNone/>
                      </a:pPr>
                      <a:endParaRPr lang="zh-CN" altLang="en-US"/>
                    </a:p>
                  </a:txBody>
                  <a:tcPr/>
                </a:tc>
                <a:tc>
                  <a:txBody>
                    <a:bodyPr/>
                    <a:p>
                      <a:pPr>
                        <a:buNone/>
                      </a:pPr>
                      <a:endParaRPr lang="zh-CN" altLang="en-US"/>
                    </a:p>
                  </a:txBody>
                  <a:tcPr/>
                </a:tc>
                <a:tc>
                  <a:txBody>
                    <a:bodyPr/>
                    <a:p>
                      <a:pPr>
                        <a:buNone/>
                      </a:pPr>
                      <a:endParaRPr lang="zh-CN" altLang="en-US"/>
                    </a:p>
                  </a:txBody>
                  <a:tcPr/>
                </a:tc>
                <a:tc>
                  <a:txBody>
                    <a:bodyPr/>
                    <a:p>
                      <a:pPr>
                        <a:buNone/>
                      </a:pPr>
                      <a:endParaRPr lang="zh-CN" altLang="en-US"/>
                    </a:p>
                  </a:txBody>
                  <a:tcPr/>
                </a:tc>
                <a:tc>
                  <a:txBody>
                    <a:bodyPr/>
                    <a:p>
                      <a:pPr>
                        <a:buNone/>
                      </a:pPr>
                      <a:endParaRPr lang="zh-CN" altLang="en-US"/>
                    </a:p>
                  </a:txBody>
                  <a:tcPr/>
                </a:tc>
                <a:tc>
                  <a:txBody>
                    <a:bodyPr/>
                    <a:p>
                      <a:pPr>
                        <a:buNone/>
                      </a:pPr>
                      <a:endParaRPr lang="zh-CN" altLang="en-US"/>
                    </a:p>
                  </a:txBody>
                  <a:tcPr/>
                </a:tc>
                <a:tc>
                  <a:txBody>
                    <a:bodyPr/>
                    <a:p>
                      <a:pPr>
                        <a:buNone/>
                      </a:pPr>
                      <a:endParaRPr lang="zh-CN" altLang="en-US"/>
                    </a:p>
                  </a:txBody>
                  <a:tcPr/>
                </a:tc>
                <a:tc>
                  <a:txBody>
                    <a:bodyPr/>
                    <a:p>
                      <a:pPr>
                        <a:buNone/>
                      </a:pPr>
                      <a:endParaRPr lang="zh-CN" altLang="en-US"/>
                    </a:p>
                  </a:txBody>
                  <a:tcPr/>
                </a:tc>
                <a:tc>
                  <a:txBody>
                    <a:bodyPr/>
                    <a:p>
                      <a:pPr>
                        <a:buNone/>
                      </a:pPr>
                      <a:endParaRPr lang="zh-CN" altLang="en-US"/>
                    </a:p>
                  </a:txBody>
                  <a:tcPr/>
                </a:tc>
              </a:tr>
              <a:tr h="700405">
                <a:tc>
                  <a:txBody>
                    <a:bodyPr/>
                    <a:p>
                      <a:pPr>
                        <a:buNone/>
                      </a:pPr>
                      <a:endParaRPr lang="zh-CN" altLang="en-US"/>
                    </a:p>
                  </a:txBody>
                  <a:tcPr/>
                </a:tc>
                <a:tc>
                  <a:txBody>
                    <a:bodyPr/>
                    <a:p>
                      <a:pPr>
                        <a:buNone/>
                      </a:pPr>
                      <a:endParaRPr lang="zh-CN" altLang="en-US"/>
                    </a:p>
                  </a:txBody>
                  <a:tcPr/>
                </a:tc>
                <a:tc>
                  <a:txBody>
                    <a:bodyPr/>
                    <a:p>
                      <a:pPr>
                        <a:buNone/>
                      </a:pPr>
                      <a:endParaRPr lang="zh-CN" altLang="en-US"/>
                    </a:p>
                  </a:txBody>
                  <a:tcPr/>
                </a:tc>
                <a:tc>
                  <a:txBody>
                    <a:bodyPr/>
                    <a:p>
                      <a:pPr>
                        <a:buNone/>
                      </a:pPr>
                      <a:endParaRPr lang="zh-CN" altLang="en-US"/>
                    </a:p>
                  </a:txBody>
                  <a:tcPr/>
                </a:tc>
                <a:tc>
                  <a:txBody>
                    <a:bodyPr/>
                    <a:p>
                      <a:pPr>
                        <a:buNone/>
                      </a:pPr>
                      <a:endParaRPr lang="zh-CN" altLang="en-US"/>
                    </a:p>
                  </a:txBody>
                  <a:tcPr/>
                </a:tc>
                <a:tc>
                  <a:txBody>
                    <a:bodyPr/>
                    <a:p>
                      <a:pPr>
                        <a:buNone/>
                      </a:pPr>
                      <a:endParaRPr lang="zh-CN" altLang="en-US"/>
                    </a:p>
                  </a:txBody>
                  <a:tcPr/>
                </a:tc>
                <a:tc>
                  <a:txBody>
                    <a:bodyPr/>
                    <a:p>
                      <a:pPr>
                        <a:buNone/>
                      </a:pPr>
                      <a:endParaRPr lang="zh-CN" altLang="en-US"/>
                    </a:p>
                  </a:txBody>
                  <a:tcPr/>
                </a:tc>
                <a:tc>
                  <a:txBody>
                    <a:bodyPr/>
                    <a:p>
                      <a:pPr>
                        <a:buNone/>
                      </a:pPr>
                      <a:endParaRPr lang="zh-CN" altLang="en-US"/>
                    </a:p>
                  </a:txBody>
                  <a:tcPr/>
                </a:tc>
                <a:tc>
                  <a:txBody>
                    <a:bodyPr/>
                    <a:p>
                      <a:pPr>
                        <a:buNone/>
                      </a:pPr>
                      <a:endParaRPr lang="zh-CN" altLang="en-US"/>
                    </a:p>
                  </a:txBody>
                  <a:tcPr/>
                </a:tc>
                <a:tc>
                  <a:txBody>
                    <a:bodyPr/>
                    <a:p>
                      <a:pPr>
                        <a:buNone/>
                      </a:pPr>
                      <a:endParaRPr lang="zh-CN" altLang="en-US"/>
                    </a:p>
                  </a:txBody>
                  <a:tcPr/>
                </a:tc>
              </a:tr>
              <a:tr h="700405">
                <a:tc>
                  <a:txBody>
                    <a:bodyPr/>
                    <a:p>
                      <a:pPr>
                        <a:buNone/>
                      </a:pPr>
                      <a:endParaRPr lang="zh-CN" altLang="en-US"/>
                    </a:p>
                  </a:txBody>
                  <a:tcPr/>
                </a:tc>
                <a:tc>
                  <a:txBody>
                    <a:bodyPr/>
                    <a:p>
                      <a:pPr>
                        <a:buNone/>
                      </a:pPr>
                      <a:endParaRPr lang="zh-CN" altLang="en-US"/>
                    </a:p>
                  </a:txBody>
                  <a:tcPr/>
                </a:tc>
                <a:tc>
                  <a:txBody>
                    <a:bodyPr/>
                    <a:p>
                      <a:pPr>
                        <a:buNone/>
                      </a:pPr>
                      <a:endParaRPr lang="zh-CN" altLang="en-US"/>
                    </a:p>
                  </a:txBody>
                  <a:tcPr/>
                </a:tc>
                <a:tc>
                  <a:txBody>
                    <a:bodyPr/>
                    <a:p>
                      <a:pPr>
                        <a:buNone/>
                      </a:pPr>
                      <a:endParaRPr lang="zh-CN" altLang="en-US"/>
                    </a:p>
                  </a:txBody>
                  <a:tcPr/>
                </a:tc>
                <a:tc>
                  <a:txBody>
                    <a:bodyPr/>
                    <a:p>
                      <a:pPr>
                        <a:buNone/>
                      </a:pPr>
                      <a:endParaRPr lang="zh-CN" altLang="en-US"/>
                    </a:p>
                  </a:txBody>
                  <a:tcPr/>
                </a:tc>
                <a:tc>
                  <a:txBody>
                    <a:bodyPr/>
                    <a:p>
                      <a:pPr>
                        <a:buNone/>
                      </a:pPr>
                      <a:endParaRPr lang="zh-CN" altLang="en-US"/>
                    </a:p>
                  </a:txBody>
                  <a:tcPr/>
                </a:tc>
                <a:tc>
                  <a:txBody>
                    <a:bodyPr/>
                    <a:p>
                      <a:pPr>
                        <a:buNone/>
                      </a:pPr>
                      <a:endParaRPr lang="zh-CN" altLang="en-US"/>
                    </a:p>
                  </a:txBody>
                  <a:tcPr/>
                </a:tc>
                <a:tc>
                  <a:txBody>
                    <a:bodyPr/>
                    <a:p>
                      <a:pPr>
                        <a:buNone/>
                      </a:pPr>
                      <a:endParaRPr lang="zh-CN" altLang="en-US"/>
                    </a:p>
                  </a:txBody>
                  <a:tcPr/>
                </a:tc>
                <a:tc>
                  <a:txBody>
                    <a:bodyPr/>
                    <a:p>
                      <a:pPr>
                        <a:buNone/>
                      </a:pPr>
                      <a:endParaRPr lang="zh-CN" altLang="en-US"/>
                    </a:p>
                  </a:txBody>
                  <a:tcPr/>
                </a:tc>
                <a:tc>
                  <a:txBody>
                    <a:bodyPr/>
                    <a:p>
                      <a:pPr>
                        <a:buNone/>
                      </a:pPr>
                      <a:endParaRPr lang="zh-CN" altLang="en-US"/>
                    </a:p>
                  </a:txBody>
                  <a:tcPr/>
                </a:tc>
              </a:tr>
            </a:tbl>
          </a:graphicData>
        </a:graphic>
      </p:graphicFrame>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tags/tag1.xml><?xml version="1.0" encoding="utf-8"?>
<p:tagLst xmlns:p="http://schemas.openxmlformats.org/presentationml/2006/main">
  <p:tag name="TABLE_ENDDRAG_ORIGIN_RECT" val="861*220"/>
  <p:tag name="TABLE_ENDDRAG_RECT" val="80*260*861*220"/>
</p:tagLst>
</file>

<file path=ppt/tags/tag2.xml><?xml version="1.0" encoding="utf-8"?>
<p:tagLst xmlns:p="http://schemas.openxmlformats.org/presentationml/2006/main">
  <p:tag name="TABLE_ENDDRAG_ORIGIN_RECT" val="861*220"/>
  <p:tag name="TABLE_ENDDRAG_RECT" val="80*260*861*220"/>
</p:tagLst>
</file>

<file path=ppt/tags/tag3.xml><?xml version="1.0" encoding="utf-8"?>
<p:tagLst xmlns:p="http://schemas.openxmlformats.org/presentationml/2006/main">
  <p:tag name="COMMONDATA" val="eyJoZGlkIjoiZmVlNzRjNzJmYjQ0NmEzMGNhMGUwZDgwYWEyMTczZDUifQ=="/>
  <p:tag name="commondata" val="eyJoZGlkIjoiNDNjYmQxODk4NTNlMDc5MjUwM2U4ZWZhMWVjMGMyMzkifQ=="/>
</p:tagLst>
</file>

<file path=ppt/theme/theme1.xml><?xml version="1.0" encoding="utf-8"?>
<a:theme xmlns:a="http://schemas.openxmlformats.org/drawingml/2006/main" name="1_Office 主题​​">
  <a:themeElements>
    <a:clrScheme name="Office">
      <a:dk1>
        <a:srgbClr val="000000"/>
      </a:dk1>
      <a:lt1>
        <a:srgbClr val="FFFFFF"/>
      </a:lt1>
      <a:dk2>
        <a:srgbClr val="44546A"/>
      </a:dk2>
      <a:lt2>
        <a:srgbClr val="E6E4E4"/>
      </a:lt2>
      <a:accent1>
        <a:srgbClr val="00AFEE"/>
      </a:accent1>
      <a:accent2>
        <a:srgbClr val="EC7B2F"/>
      </a:accent2>
      <a:accent3>
        <a:srgbClr val="A5A5A5"/>
      </a:accent3>
      <a:accent4>
        <a:srgbClr val="FFBE00"/>
      </a:accent4>
      <a:accent5>
        <a:srgbClr val="5B9BD4"/>
      </a:accent5>
      <a:accent6>
        <a:srgbClr val="6EAC46"/>
      </a:accent6>
      <a:hlink>
        <a:srgbClr val="0563C1"/>
      </a:hlink>
      <a:folHlink>
        <a:srgbClr val="954D72"/>
      </a:folHlink>
    </a:clrScheme>
    <a:fontScheme name="dsiikgbo">
      <a:majorFont>
        <a:latin typeface="字魂35号-经典雅黑"/>
        <a:ea typeface="字魂35号-经典雅黑"/>
        <a:cs typeface=""/>
      </a:majorFont>
      <a:minorFont>
        <a:latin typeface="字魂35号-经典雅黑"/>
        <a:ea typeface="字魂35号-经典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rgbClr val="000000"/>
    </a:dk1>
    <a:lt1>
      <a:srgbClr val="FFFFFF"/>
    </a:lt1>
    <a:dk2>
      <a:srgbClr val="44546A"/>
    </a:dk2>
    <a:lt2>
      <a:srgbClr val="E6E4E4"/>
    </a:lt2>
    <a:accent1>
      <a:srgbClr val="00AFEE"/>
    </a:accent1>
    <a:accent2>
      <a:srgbClr val="EC7B2F"/>
    </a:accent2>
    <a:accent3>
      <a:srgbClr val="A5A5A5"/>
    </a:accent3>
    <a:accent4>
      <a:srgbClr val="FFBE00"/>
    </a:accent4>
    <a:accent5>
      <a:srgbClr val="5B9BD4"/>
    </a:accent5>
    <a:accent6>
      <a:srgbClr val="6EAC46"/>
    </a:accent6>
    <a:hlink>
      <a:srgbClr val="0563C1"/>
    </a:hlink>
    <a:folHlink>
      <a:srgbClr val="954D72"/>
    </a:folHlink>
  </a:clrScheme>
</a:themeOverride>
</file>

<file path=docProps/app.xml><?xml version="1.0" encoding="utf-8"?>
<Properties xmlns="http://schemas.openxmlformats.org/officeDocument/2006/extended-properties" xmlns:vt="http://schemas.openxmlformats.org/officeDocument/2006/docPropsVTypes">
  <TotalTime>0</TotalTime>
  <Words>2407</Words>
  <Application>WPS 演示</Application>
  <PresentationFormat>宽屏</PresentationFormat>
  <Paragraphs>125</Paragraphs>
  <Slides>16</Slides>
  <Notes>15</Notes>
  <HiddenSlides>0</HiddenSlides>
  <MMClips>2</MMClips>
  <ScaleCrop>false</ScaleCrop>
  <HeadingPairs>
    <vt:vector size="6" baseType="variant">
      <vt:variant>
        <vt:lpstr>已用的字体</vt:lpstr>
      </vt:variant>
      <vt:variant>
        <vt:i4>12</vt:i4>
      </vt:variant>
      <vt:variant>
        <vt:lpstr>主题</vt:lpstr>
      </vt:variant>
      <vt:variant>
        <vt:i4>1</vt:i4>
      </vt:variant>
      <vt:variant>
        <vt:lpstr>幻灯片标题</vt:lpstr>
      </vt:variant>
      <vt:variant>
        <vt:i4>16</vt:i4>
      </vt:variant>
    </vt:vector>
  </HeadingPairs>
  <TitlesOfParts>
    <vt:vector size="29" baseType="lpstr">
      <vt:lpstr>Arial</vt:lpstr>
      <vt:lpstr>宋体</vt:lpstr>
      <vt:lpstr>Wingdings</vt:lpstr>
      <vt:lpstr>Calibri</vt:lpstr>
      <vt:lpstr>微软雅黑</vt:lpstr>
      <vt:lpstr>阿里巴巴普惠体</vt:lpstr>
      <vt:lpstr>阿里巴巴普惠体 Heavy</vt:lpstr>
      <vt:lpstr>方正黑体简体</vt:lpstr>
      <vt:lpstr>黑体</vt:lpstr>
      <vt:lpstr>Arial Unicode MS</vt:lpstr>
      <vt:lpstr>字魂35号-经典雅黑</vt:lpstr>
      <vt:lpstr>等线</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计算机发展史</dc:title>
  <dc:creator>hp</dc:creator>
  <cp:lastModifiedBy> </cp:lastModifiedBy>
  <cp:revision>152</cp:revision>
  <dcterms:created xsi:type="dcterms:W3CDTF">2022-04-26T05:40:00Z</dcterms:created>
  <dcterms:modified xsi:type="dcterms:W3CDTF">2025-08-10T10:30:49Z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0173FE685FCE400E8E6666B537491790_13</vt:lpwstr>
  </property>
  <property fmtid="{D5CDD505-2E9C-101B-9397-08002B2CF9AE}" pid="3" name="KSOProductBuildVer">
    <vt:lpwstr>2052-12.1.0.21915</vt:lpwstr>
  </property>
</Properties>
</file>